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Lst>
  <p:sldSz cx="18288000" cy="10287000"/>
  <p:notesSz cx="6858000" cy="9144000"/>
  <p:embeddedFontLst>
    <p:embeddedFont>
      <p:font typeface="Montserrat Bold" panose="020B0604020202020204" charset="0"/>
      <p:regular r:id="rId14"/>
      <p:bold r:id="rId15"/>
    </p:embeddedFont>
    <p:embeddedFont>
      <p:font typeface="Verdana" panose="020B0604030504040204" pitchFamily="34" charset="0"/>
      <p:regular r:id="rId16"/>
      <p:bold r:id="rId17"/>
      <p:italic r:id="rId18"/>
      <p:boldItalic r:id="rId19"/>
    </p:embeddedFont>
    <p:embeddedFont>
      <p:font typeface="Verdana Bold" panose="020B0604020202020204" charset="0"/>
      <p:regular r:id="rId20"/>
      <p:bold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715" autoAdjust="0"/>
  </p:normalViewPr>
  <p:slideViewPr>
    <p:cSldViewPr>
      <p:cViewPr varScale="1">
        <p:scale>
          <a:sx n="47" d="100"/>
          <a:sy n="47" d="100"/>
        </p:scale>
        <p:origin x="1138" y="26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89261"/>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a:p>
        </p:txBody>
      </p:sp>
      <p:sp>
        <p:nvSpPr>
          <p:cNvPr id="3" name="TextBox 3"/>
          <p:cNvSpPr txBox="1"/>
          <p:nvPr/>
        </p:nvSpPr>
        <p:spPr>
          <a:xfrm>
            <a:off x="1430244" y="3750322"/>
            <a:ext cx="15427513" cy="1615517"/>
          </a:xfrm>
          <a:prstGeom prst="rect">
            <a:avLst/>
          </a:prstGeom>
        </p:spPr>
        <p:txBody>
          <a:bodyPr lIns="0" tIns="0" rIns="0" bIns="0" rtlCol="0" anchor="t">
            <a:spAutoFit/>
          </a:bodyPr>
          <a:lstStyle/>
          <a:p>
            <a:pPr algn="ctr">
              <a:lnSpc>
                <a:spcPts val="6505"/>
              </a:lnSpc>
              <a:spcBef>
                <a:spcPct val="0"/>
              </a:spcBef>
            </a:pPr>
            <a:r>
              <a:rPr lang="en-US" sz="4646" b="1" dirty="0">
                <a:solidFill>
                  <a:srgbClr val="737373"/>
                </a:solidFill>
                <a:latin typeface="Verdana Bold"/>
                <a:ea typeface="Verdana Bold"/>
                <a:cs typeface="Verdana Bold"/>
                <a:sym typeface="Verdana Bold"/>
              </a:rPr>
              <a:t>PRECEDENTE DE OBSERVANCIA OBLIGATORIA SOBRE LA EXTINCIÓN DE LA ENFITEUSIS </a:t>
            </a:r>
          </a:p>
        </p:txBody>
      </p:sp>
      <p:sp>
        <p:nvSpPr>
          <p:cNvPr id="4" name="TextBox 4"/>
          <p:cNvSpPr txBox="1"/>
          <p:nvPr/>
        </p:nvSpPr>
        <p:spPr>
          <a:xfrm>
            <a:off x="2617738" y="6800322"/>
            <a:ext cx="13052524" cy="339598"/>
          </a:xfrm>
          <a:prstGeom prst="rect">
            <a:avLst/>
          </a:prstGeom>
        </p:spPr>
        <p:txBody>
          <a:bodyPr lIns="0" tIns="0" rIns="0" bIns="0" rtlCol="0" anchor="t">
            <a:spAutoFit/>
          </a:bodyPr>
          <a:lstStyle/>
          <a:p>
            <a:pPr algn="ctr">
              <a:lnSpc>
                <a:spcPts val="2806"/>
              </a:lnSpc>
              <a:spcBef>
                <a:spcPct val="0"/>
              </a:spcBef>
            </a:pPr>
            <a:r>
              <a:rPr lang="en-US" sz="2004" b="1" dirty="0">
                <a:solidFill>
                  <a:srgbClr val="737373"/>
                </a:solidFill>
                <a:latin typeface="Verdana Bold"/>
                <a:ea typeface="Verdana Bold"/>
                <a:cs typeface="Verdana Bold"/>
                <a:sym typeface="Verdana Bold"/>
              </a:rPr>
              <a:t>RESOLUCIÓN DE LA PRESIDENCIA DEL TRIBUNAL REGISTRAL N° 0038-2026-SUNARP-TR-P</a:t>
            </a:r>
          </a:p>
        </p:txBody>
      </p:sp>
      <p:sp>
        <p:nvSpPr>
          <p:cNvPr id="5" name="Freeform 5"/>
          <p:cNvSpPr/>
          <p:nvPr/>
        </p:nvSpPr>
        <p:spPr>
          <a:xfrm>
            <a:off x="256818" y="234741"/>
            <a:ext cx="3861613" cy="1678514"/>
          </a:xfrm>
          <a:custGeom>
            <a:avLst/>
            <a:gdLst/>
            <a:ahLst/>
            <a:cxnLst/>
            <a:rect l="l" t="t" r="r" b="b"/>
            <a:pathLst>
              <a:path w="3861613" h="1678514">
                <a:moveTo>
                  <a:pt x="0" y="0"/>
                </a:moveTo>
                <a:lnTo>
                  <a:pt x="3861613" y="0"/>
                </a:lnTo>
                <a:lnTo>
                  <a:pt x="3861613" y="1678514"/>
                </a:lnTo>
                <a:lnTo>
                  <a:pt x="0" y="1678514"/>
                </a:lnTo>
                <a:lnTo>
                  <a:pt x="0" y="0"/>
                </a:lnTo>
                <a:close/>
              </a:path>
            </a:pathLst>
          </a:custGeom>
          <a:blipFill>
            <a:blip r:embed="rId3"/>
            <a:stretch>
              <a:fillRect/>
            </a:stretch>
          </a:blipFill>
        </p:spPr>
        <p:txBody>
          <a:bodyPr/>
          <a:lstStyle/>
          <a:p>
            <a:endParaRPr lang="es-P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320454" y="2151426"/>
            <a:ext cx="7446566" cy="695960"/>
          </a:xfrm>
          <a:prstGeom prst="rect">
            <a:avLst/>
          </a:prstGeom>
        </p:spPr>
        <p:txBody>
          <a:bodyPr lIns="0" tIns="0" rIns="0" bIns="0" rtlCol="0" anchor="t">
            <a:spAutoFit/>
          </a:bodyPr>
          <a:lstStyle/>
          <a:p>
            <a:pPr algn="ctr">
              <a:lnSpc>
                <a:spcPts val="5739"/>
              </a:lnSpc>
              <a:spcBef>
                <a:spcPct val="0"/>
              </a:spcBef>
            </a:pPr>
            <a:r>
              <a:rPr lang="en-US" sz="4099" b="1" dirty="0">
                <a:solidFill>
                  <a:srgbClr val="737373"/>
                </a:solidFill>
                <a:latin typeface="Verdana Bold"/>
                <a:ea typeface="Verdana Bold"/>
                <a:cs typeface="Verdana Bold"/>
                <a:sym typeface="Verdana Bold"/>
              </a:rPr>
              <a:t>¿QUÉ ES LA ENFITEUSIS?</a:t>
            </a:r>
          </a:p>
        </p:txBody>
      </p:sp>
      <p:sp>
        <p:nvSpPr>
          <p:cNvPr id="3" name="TextBox 3"/>
          <p:cNvSpPr txBox="1"/>
          <p:nvPr/>
        </p:nvSpPr>
        <p:spPr>
          <a:xfrm>
            <a:off x="1456044" y="3610064"/>
            <a:ext cx="15107653" cy="1685925"/>
          </a:xfrm>
          <a:prstGeom prst="rect">
            <a:avLst/>
          </a:prstGeom>
        </p:spPr>
        <p:txBody>
          <a:bodyPr lIns="0" tIns="0" rIns="0" bIns="0" rtlCol="0" anchor="t">
            <a:spAutoFit/>
          </a:bodyPr>
          <a:lstStyle/>
          <a:p>
            <a:pPr algn="just">
              <a:lnSpc>
                <a:spcPts val="3300"/>
              </a:lnSpc>
            </a:pPr>
            <a:r>
              <a:rPr lang="en-US" sz="3000" dirty="0">
                <a:solidFill>
                  <a:srgbClr val="737373"/>
                </a:solidFill>
                <a:latin typeface="Verdana"/>
                <a:ea typeface="Verdana"/>
                <a:cs typeface="Verdana"/>
                <a:sym typeface="Verdana"/>
              </a:rPr>
              <a:t>La </a:t>
            </a:r>
            <a:r>
              <a:rPr lang="es-PE" sz="3000" noProof="0" dirty="0">
                <a:solidFill>
                  <a:srgbClr val="737373"/>
                </a:solidFill>
                <a:latin typeface="Verdana"/>
                <a:ea typeface="Verdana"/>
                <a:cs typeface="Verdana"/>
                <a:sym typeface="Verdana"/>
              </a:rPr>
              <a:t>enfiteusis fue un derecho real de dominio especial que estuvo regulado por el Código Civil de 1852, que se originaba en un contrato por el cual el propietario transfería a otra persona el dominio útil de un fundo, por cierto rédito o canon anual, conservando el dominio directo</a:t>
            </a:r>
            <a:r>
              <a:rPr lang="en-US" sz="3000" dirty="0">
                <a:solidFill>
                  <a:srgbClr val="737373"/>
                </a:solidFill>
                <a:latin typeface="Verdana"/>
                <a:ea typeface="Verdana"/>
                <a:cs typeface="Verdana"/>
                <a:sym typeface="Verdana"/>
              </a:rPr>
              <a:t>. </a:t>
            </a:r>
          </a:p>
        </p:txBody>
      </p:sp>
      <p:sp>
        <p:nvSpPr>
          <p:cNvPr id="4" name="TextBox 4"/>
          <p:cNvSpPr txBox="1"/>
          <p:nvPr/>
        </p:nvSpPr>
        <p:spPr>
          <a:xfrm>
            <a:off x="1456043" y="6058667"/>
            <a:ext cx="15107653" cy="1266825"/>
          </a:xfrm>
          <a:prstGeom prst="rect">
            <a:avLst/>
          </a:prstGeom>
        </p:spPr>
        <p:txBody>
          <a:bodyPr lIns="0" tIns="0" rIns="0" bIns="0" rtlCol="0" anchor="t">
            <a:spAutoFit/>
          </a:bodyPr>
          <a:lstStyle/>
          <a:p>
            <a:pPr algn="just">
              <a:lnSpc>
                <a:spcPts val="3300"/>
              </a:lnSpc>
            </a:pPr>
            <a:r>
              <a:rPr lang="es-PE" sz="3000" noProof="0" dirty="0">
                <a:solidFill>
                  <a:srgbClr val="737373"/>
                </a:solidFill>
                <a:latin typeface="Verdana"/>
                <a:ea typeface="Verdana"/>
                <a:cs typeface="Verdana"/>
                <a:sym typeface="Verdana"/>
              </a:rPr>
              <a:t>Si bien el Código Civil de 1936 ya no acogió la figura de la enfiteusis, en realidad ya desde fines del año 1911, la Ley 1447 había prohibido la constitución de nuevos derechos enfitéuticos en el Perú.</a:t>
            </a:r>
          </a:p>
        </p:txBody>
      </p:sp>
      <p:sp>
        <p:nvSpPr>
          <p:cNvPr id="5" name="Freeform 5"/>
          <p:cNvSpPr/>
          <p:nvPr/>
        </p:nvSpPr>
        <p:spPr>
          <a:xfrm>
            <a:off x="0" y="9089261"/>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a:p>
        </p:txBody>
      </p:sp>
      <p:sp>
        <p:nvSpPr>
          <p:cNvPr id="7" name="Freeform 7"/>
          <p:cNvSpPr/>
          <p:nvPr/>
        </p:nvSpPr>
        <p:spPr>
          <a:xfrm>
            <a:off x="256818" y="234741"/>
            <a:ext cx="3861613" cy="1678514"/>
          </a:xfrm>
          <a:custGeom>
            <a:avLst/>
            <a:gdLst/>
            <a:ahLst/>
            <a:cxnLst/>
            <a:rect l="l" t="t" r="r" b="b"/>
            <a:pathLst>
              <a:path w="3861613" h="1678514">
                <a:moveTo>
                  <a:pt x="0" y="0"/>
                </a:moveTo>
                <a:lnTo>
                  <a:pt x="3861613" y="0"/>
                </a:lnTo>
                <a:lnTo>
                  <a:pt x="3861613" y="1678514"/>
                </a:lnTo>
                <a:lnTo>
                  <a:pt x="0" y="1678514"/>
                </a:lnTo>
                <a:lnTo>
                  <a:pt x="0" y="0"/>
                </a:lnTo>
                <a:close/>
              </a:path>
            </a:pathLst>
          </a:custGeom>
          <a:blipFill>
            <a:blip r:embed="rId3"/>
            <a:stretch>
              <a:fillRect/>
            </a:stretch>
          </a:blipFill>
        </p:spPr>
        <p:txBody>
          <a:bodyPr/>
          <a:lstStyle/>
          <a:p>
            <a:endParaRPr lang="es-P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776401" y="1925622"/>
            <a:ext cx="10735197" cy="600164"/>
          </a:xfrm>
          <a:prstGeom prst="rect">
            <a:avLst/>
          </a:prstGeom>
        </p:spPr>
        <p:txBody>
          <a:bodyPr lIns="0" tIns="0" rIns="0" bIns="0" rtlCol="0" anchor="t">
            <a:spAutoFit/>
          </a:bodyPr>
          <a:lstStyle/>
          <a:p>
            <a:pPr algn="ctr">
              <a:lnSpc>
                <a:spcPts val="5320"/>
              </a:lnSpc>
              <a:spcBef>
                <a:spcPct val="0"/>
              </a:spcBef>
            </a:pPr>
            <a:r>
              <a:rPr lang="en-US" sz="3400" b="1" dirty="0">
                <a:solidFill>
                  <a:srgbClr val="737373"/>
                </a:solidFill>
                <a:latin typeface="Verdana Bold"/>
                <a:ea typeface="Verdana Bold"/>
                <a:cs typeface="Verdana Bold"/>
                <a:sym typeface="Verdana Bold"/>
              </a:rPr>
              <a:t>CARACTERISTICAS DE LA ENFITEUSIS</a:t>
            </a:r>
          </a:p>
        </p:txBody>
      </p:sp>
      <p:sp>
        <p:nvSpPr>
          <p:cNvPr id="3" name="TextBox 3"/>
          <p:cNvSpPr txBox="1"/>
          <p:nvPr/>
        </p:nvSpPr>
        <p:spPr>
          <a:xfrm>
            <a:off x="1714500" y="2801935"/>
            <a:ext cx="14999368" cy="788035"/>
          </a:xfrm>
          <a:prstGeom prst="rect">
            <a:avLst/>
          </a:prstGeom>
        </p:spPr>
        <p:txBody>
          <a:bodyPr lIns="0" tIns="0" rIns="0" bIns="0" rtlCol="0" anchor="t">
            <a:spAutoFit/>
          </a:bodyPr>
          <a:lstStyle/>
          <a:p>
            <a:pPr marL="604521" lvl="1" indent="-302261" algn="just">
              <a:lnSpc>
                <a:spcPts val="3080"/>
              </a:lnSpc>
              <a:buFont typeface="Arial"/>
              <a:buChar char="•"/>
            </a:pPr>
            <a:r>
              <a:rPr lang="es-PE" sz="2800" b="1" noProof="0" dirty="0">
                <a:solidFill>
                  <a:srgbClr val="737373"/>
                </a:solidFill>
                <a:latin typeface="Verdana Bold"/>
                <a:ea typeface="Verdana Bold"/>
                <a:cs typeface="Verdana Bold"/>
                <a:sym typeface="Verdana Bold"/>
              </a:rPr>
              <a:t>Naturaleza jurídica</a:t>
            </a:r>
            <a:r>
              <a:rPr lang="es-PE" sz="2800" noProof="0" dirty="0">
                <a:solidFill>
                  <a:srgbClr val="737373"/>
                </a:solidFill>
                <a:latin typeface="Verdana"/>
                <a:ea typeface="Verdana"/>
                <a:cs typeface="Verdana"/>
                <a:sym typeface="Verdana"/>
              </a:rPr>
              <a:t>: Contrato traslativo del dominio útil, aplicable sobre fundos rústicos o urbanos.  </a:t>
            </a:r>
          </a:p>
        </p:txBody>
      </p:sp>
      <p:sp>
        <p:nvSpPr>
          <p:cNvPr id="4" name="Freeform 4"/>
          <p:cNvSpPr/>
          <p:nvPr/>
        </p:nvSpPr>
        <p:spPr>
          <a:xfrm>
            <a:off x="-1" y="8947916"/>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a:p>
        </p:txBody>
      </p:sp>
      <p:sp>
        <p:nvSpPr>
          <p:cNvPr id="5" name="Freeform 5"/>
          <p:cNvSpPr/>
          <p:nvPr/>
        </p:nvSpPr>
        <p:spPr>
          <a:xfrm>
            <a:off x="256818" y="234741"/>
            <a:ext cx="3861613" cy="1678514"/>
          </a:xfrm>
          <a:custGeom>
            <a:avLst/>
            <a:gdLst/>
            <a:ahLst/>
            <a:cxnLst/>
            <a:rect l="l" t="t" r="r" b="b"/>
            <a:pathLst>
              <a:path w="3861613" h="1678514">
                <a:moveTo>
                  <a:pt x="0" y="0"/>
                </a:moveTo>
                <a:lnTo>
                  <a:pt x="3861613" y="0"/>
                </a:lnTo>
                <a:lnTo>
                  <a:pt x="3861613" y="1678514"/>
                </a:lnTo>
                <a:lnTo>
                  <a:pt x="0" y="1678514"/>
                </a:lnTo>
                <a:lnTo>
                  <a:pt x="0" y="0"/>
                </a:lnTo>
                <a:close/>
              </a:path>
            </a:pathLst>
          </a:custGeom>
          <a:blipFill>
            <a:blip r:embed="rId3"/>
            <a:stretch>
              <a:fillRect/>
            </a:stretch>
          </a:blipFill>
        </p:spPr>
        <p:txBody>
          <a:bodyPr/>
          <a:lstStyle/>
          <a:p>
            <a:endParaRPr lang="es-PE"/>
          </a:p>
        </p:txBody>
      </p:sp>
      <p:sp>
        <p:nvSpPr>
          <p:cNvPr id="6" name="TextBox 6"/>
          <p:cNvSpPr txBox="1"/>
          <p:nvPr/>
        </p:nvSpPr>
        <p:spPr>
          <a:xfrm>
            <a:off x="1975184" y="7791181"/>
            <a:ext cx="14738684" cy="788035"/>
          </a:xfrm>
          <a:prstGeom prst="rect">
            <a:avLst/>
          </a:prstGeom>
        </p:spPr>
        <p:txBody>
          <a:bodyPr lIns="0" tIns="0" rIns="0" bIns="0" rtlCol="0" anchor="t">
            <a:spAutoFit/>
          </a:bodyPr>
          <a:lstStyle/>
          <a:p>
            <a:pPr algn="just">
              <a:lnSpc>
                <a:spcPts val="3080"/>
              </a:lnSpc>
            </a:pPr>
            <a:r>
              <a:rPr lang="en-US" sz="2800" dirty="0">
                <a:solidFill>
                  <a:srgbClr val="737373"/>
                </a:solidFill>
                <a:latin typeface="Verdana"/>
                <a:ea typeface="Verdana"/>
                <a:cs typeface="Verdana"/>
                <a:sym typeface="Verdana"/>
              </a:rPr>
              <a:t>El </a:t>
            </a:r>
            <a:r>
              <a:rPr lang="es-PE" sz="2800" noProof="0" dirty="0">
                <a:solidFill>
                  <a:srgbClr val="737373"/>
                </a:solidFill>
                <a:latin typeface="Verdana"/>
                <a:ea typeface="Verdana"/>
                <a:cs typeface="Verdana"/>
                <a:sym typeface="Verdana"/>
              </a:rPr>
              <a:t>propietario tiene la facultad de ejercer retracto del dominio útil por gozar de preferencia legal para su adquisición.</a:t>
            </a:r>
            <a:endParaRPr lang="en-US" sz="2800" dirty="0">
              <a:solidFill>
                <a:srgbClr val="737373"/>
              </a:solidFill>
              <a:latin typeface="Verdana"/>
              <a:ea typeface="Verdana"/>
              <a:cs typeface="Verdana"/>
              <a:sym typeface="Verdana"/>
            </a:endParaRPr>
          </a:p>
        </p:txBody>
      </p:sp>
      <p:sp>
        <p:nvSpPr>
          <p:cNvPr id="7" name="TextBox 7"/>
          <p:cNvSpPr txBox="1"/>
          <p:nvPr/>
        </p:nvSpPr>
        <p:spPr>
          <a:xfrm>
            <a:off x="1714500" y="3867338"/>
            <a:ext cx="14999368" cy="788035"/>
          </a:xfrm>
          <a:prstGeom prst="rect">
            <a:avLst/>
          </a:prstGeom>
        </p:spPr>
        <p:txBody>
          <a:bodyPr lIns="0" tIns="0" rIns="0" bIns="0" rtlCol="0" anchor="t">
            <a:spAutoFit/>
          </a:bodyPr>
          <a:lstStyle/>
          <a:p>
            <a:pPr marL="604521" lvl="1" indent="-302261" algn="just">
              <a:lnSpc>
                <a:spcPts val="3080"/>
              </a:lnSpc>
              <a:buFont typeface="Arial"/>
              <a:buChar char="•"/>
            </a:pPr>
            <a:r>
              <a:rPr lang="es-PE" sz="2800" b="1" noProof="0" dirty="0">
                <a:solidFill>
                  <a:srgbClr val="737373"/>
                </a:solidFill>
                <a:latin typeface="Verdana Bold"/>
                <a:ea typeface="Verdana Bold"/>
                <a:cs typeface="Verdana Bold"/>
                <a:sym typeface="Verdana Bold"/>
              </a:rPr>
              <a:t>Formalidad</a:t>
            </a:r>
            <a:r>
              <a:rPr lang="es-PE" sz="2800" noProof="0" dirty="0">
                <a:solidFill>
                  <a:srgbClr val="737373"/>
                </a:solidFill>
                <a:latin typeface="Verdana"/>
                <a:ea typeface="Verdana"/>
                <a:cs typeface="Verdana"/>
                <a:sym typeface="Verdana"/>
              </a:rPr>
              <a:t>: Requiere obligatoriamente de Escritura Pública e inscripción en el Registro Inmobiliario, para ser oponible a terceros. </a:t>
            </a:r>
          </a:p>
        </p:txBody>
      </p:sp>
      <p:sp>
        <p:nvSpPr>
          <p:cNvPr id="8" name="TextBox 8"/>
          <p:cNvSpPr txBox="1"/>
          <p:nvPr/>
        </p:nvSpPr>
        <p:spPr>
          <a:xfrm>
            <a:off x="1714500" y="4934620"/>
            <a:ext cx="14999368" cy="2487861"/>
          </a:xfrm>
          <a:prstGeom prst="rect">
            <a:avLst/>
          </a:prstGeom>
        </p:spPr>
        <p:txBody>
          <a:bodyPr lIns="0" tIns="0" rIns="0" bIns="0" rtlCol="0" anchor="t">
            <a:spAutoFit/>
          </a:bodyPr>
          <a:lstStyle/>
          <a:p>
            <a:pPr marL="604521" lvl="1" indent="-302261" algn="just">
              <a:lnSpc>
                <a:spcPts val="3080"/>
              </a:lnSpc>
              <a:buFont typeface="Arial"/>
              <a:buChar char="•"/>
            </a:pPr>
            <a:r>
              <a:rPr lang="es-PE" sz="2800" b="1" noProof="0" dirty="0">
                <a:solidFill>
                  <a:srgbClr val="737373"/>
                </a:solidFill>
                <a:latin typeface="Verdana Bold"/>
                <a:ea typeface="Verdana Bold"/>
                <a:cs typeface="Verdana Bold"/>
                <a:sym typeface="Verdana Bold"/>
              </a:rPr>
              <a:t>Dualidad de dominios</a:t>
            </a:r>
            <a:r>
              <a:rPr lang="es-PE" sz="2800" noProof="0" dirty="0">
                <a:solidFill>
                  <a:srgbClr val="737373"/>
                </a:solidFill>
                <a:latin typeface="Verdana"/>
                <a:ea typeface="Verdana"/>
                <a:cs typeface="Verdana"/>
                <a:sym typeface="Verdana"/>
              </a:rPr>
              <a:t>: </a:t>
            </a:r>
          </a:p>
          <a:p>
            <a:pPr algn="just">
              <a:lnSpc>
                <a:spcPts val="1980"/>
              </a:lnSpc>
            </a:pPr>
            <a:endParaRPr lang="es-PE" sz="2800" noProof="0" dirty="0">
              <a:solidFill>
                <a:srgbClr val="737373"/>
              </a:solidFill>
              <a:latin typeface="Verdana"/>
              <a:ea typeface="Verdana"/>
              <a:cs typeface="Verdana"/>
              <a:sym typeface="Verdana"/>
            </a:endParaRPr>
          </a:p>
          <a:p>
            <a:pPr marL="1209039" lvl="2" indent="-403013" algn="just">
              <a:lnSpc>
                <a:spcPts val="3079"/>
              </a:lnSpc>
              <a:buFont typeface="Arial"/>
              <a:buChar char="⚬"/>
            </a:pPr>
            <a:r>
              <a:rPr lang="es-PE" sz="2799" b="1" noProof="0" dirty="0">
                <a:solidFill>
                  <a:srgbClr val="737373"/>
                </a:solidFill>
                <a:latin typeface="Verdana Bold"/>
                <a:ea typeface="Verdana Bold"/>
                <a:cs typeface="Verdana Bold"/>
                <a:sym typeface="Verdana Bold"/>
              </a:rPr>
              <a:t>Dominio Útil (Enfiteuta)</a:t>
            </a:r>
            <a:r>
              <a:rPr lang="es-PE" sz="2799" noProof="0" dirty="0">
                <a:solidFill>
                  <a:srgbClr val="737373"/>
                </a:solidFill>
                <a:latin typeface="Verdana"/>
                <a:ea typeface="Verdana"/>
                <a:cs typeface="Verdana"/>
                <a:sym typeface="Verdana"/>
              </a:rPr>
              <a:t>: Sujeto a una contraprestación económica anual.</a:t>
            </a:r>
          </a:p>
          <a:p>
            <a:pPr algn="just">
              <a:lnSpc>
                <a:spcPts val="1870"/>
              </a:lnSpc>
            </a:pPr>
            <a:endParaRPr lang="es-PE" sz="2799" noProof="0" dirty="0">
              <a:solidFill>
                <a:srgbClr val="737373"/>
              </a:solidFill>
              <a:latin typeface="Verdana"/>
              <a:ea typeface="Verdana"/>
              <a:cs typeface="Verdana"/>
              <a:sym typeface="Verdana"/>
            </a:endParaRPr>
          </a:p>
          <a:p>
            <a:pPr marL="1209042" lvl="2" indent="-403014" algn="just">
              <a:lnSpc>
                <a:spcPts val="3080"/>
              </a:lnSpc>
              <a:buFont typeface="Arial"/>
              <a:buChar char="⚬"/>
            </a:pPr>
            <a:r>
              <a:rPr lang="es-PE" sz="2800" b="1" noProof="0" dirty="0">
                <a:solidFill>
                  <a:srgbClr val="737373"/>
                </a:solidFill>
                <a:latin typeface="Verdana Bold"/>
                <a:ea typeface="Verdana Bold"/>
                <a:cs typeface="Verdana Bold"/>
                <a:sym typeface="Verdana Bold"/>
              </a:rPr>
              <a:t>Dominio Directo (Propietario)</a:t>
            </a:r>
            <a:r>
              <a:rPr lang="es-PE" sz="2800" noProof="0" dirty="0">
                <a:solidFill>
                  <a:srgbClr val="737373"/>
                </a:solidFill>
                <a:latin typeface="Verdana"/>
                <a:ea typeface="Verdana"/>
                <a:cs typeface="Verdana"/>
                <a:sym typeface="Verdana"/>
              </a:rPr>
              <a:t>: Mantenía en calidad de reservado el dominio directo, aunque casi inactivo, limitado a exigir el pago de la contraprestación anual y a cobrar el laudemio en caso se hubiera pactado.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3592977554"/>
              </p:ext>
            </p:extLst>
          </p:nvPr>
        </p:nvGraphicFramePr>
        <p:xfrm>
          <a:off x="2187625" y="2947904"/>
          <a:ext cx="14423975" cy="5781675"/>
        </p:xfrm>
        <a:graphic>
          <a:graphicData uri="http://schemas.openxmlformats.org/drawingml/2006/table">
            <a:tbl>
              <a:tblPr/>
              <a:tblGrid>
                <a:gridCol w="2879026">
                  <a:extLst>
                    <a:ext uri="{9D8B030D-6E8A-4147-A177-3AD203B41FA5}">
                      <a16:colId xmlns:a16="http://schemas.microsoft.com/office/drawing/2014/main" val="20000"/>
                    </a:ext>
                  </a:extLst>
                </a:gridCol>
                <a:gridCol w="3514287">
                  <a:extLst>
                    <a:ext uri="{9D8B030D-6E8A-4147-A177-3AD203B41FA5}">
                      <a16:colId xmlns:a16="http://schemas.microsoft.com/office/drawing/2014/main" val="20001"/>
                    </a:ext>
                  </a:extLst>
                </a:gridCol>
                <a:gridCol w="3893715">
                  <a:extLst>
                    <a:ext uri="{9D8B030D-6E8A-4147-A177-3AD203B41FA5}">
                      <a16:colId xmlns:a16="http://schemas.microsoft.com/office/drawing/2014/main" val="20002"/>
                    </a:ext>
                  </a:extLst>
                </a:gridCol>
                <a:gridCol w="4136947">
                  <a:extLst>
                    <a:ext uri="{9D8B030D-6E8A-4147-A177-3AD203B41FA5}">
                      <a16:colId xmlns:a16="http://schemas.microsoft.com/office/drawing/2014/main" val="20003"/>
                    </a:ext>
                  </a:extLst>
                </a:gridCol>
              </a:tblGrid>
              <a:tr h="1179347">
                <a:tc>
                  <a:txBody>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lang="en-US" sz="2000" dirty="0">
                          <a:solidFill>
                            <a:srgbClr val="737373"/>
                          </a:solidFill>
                          <a:latin typeface="Verdana"/>
                          <a:ea typeface="Verdana"/>
                          <a:cs typeface="Verdana"/>
                          <a:sym typeface="Verdana"/>
                        </a:rPr>
                        <a:t>CARACTERISTICAS</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000" b="1" dirty="0">
                          <a:solidFill>
                            <a:srgbClr val="737373"/>
                          </a:solidFill>
                          <a:latin typeface="Verdana Bold"/>
                          <a:ea typeface="Verdana Bold"/>
                          <a:cs typeface="Verdana Bold"/>
                          <a:sym typeface="Verdana Bold"/>
                        </a:rPr>
                        <a:t>DERECHO DE ENFITEUSIS</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000" b="1" dirty="0">
                          <a:solidFill>
                            <a:srgbClr val="737373"/>
                          </a:solidFill>
                          <a:latin typeface="Verdana Bold"/>
                          <a:ea typeface="Verdana Bold"/>
                          <a:cs typeface="Verdana Bold"/>
                          <a:sym typeface="Verdana Bold"/>
                        </a:rPr>
                        <a:t>DERECHO DE USUFRUCTO</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lang="en-US" sz="2000" b="1" dirty="0">
                          <a:solidFill>
                            <a:srgbClr val="737373"/>
                          </a:solidFill>
                          <a:latin typeface="Verdana Bold"/>
                          <a:ea typeface="Verdana Bold"/>
                          <a:cs typeface="Verdana Bold"/>
                          <a:sym typeface="Verdana Bold"/>
                        </a:rPr>
                        <a:t>CONTRATO DE ARRENDAMIENTO</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888872">
                <a:tc>
                  <a:txBody>
                    <a:bodyPr/>
                    <a:lstStyle/>
                    <a:p>
                      <a:pPr algn="ctr">
                        <a:lnSpc>
                          <a:spcPts val="2800"/>
                        </a:lnSpc>
                        <a:defRPr/>
                      </a:pPr>
                      <a:r>
                        <a:rPr lang="en-US" sz="2000" b="1" dirty="0">
                          <a:solidFill>
                            <a:srgbClr val="737373"/>
                          </a:solidFill>
                          <a:latin typeface="Verdana Bold"/>
                          <a:ea typeface="Verdana Bold"/>
                          <a:cs typeface="Verdana Bold"/>
                          <a:sym typeface="Verdana Bold"/>
                        </a:rPr>
                        <a:t>FACULTADES</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s-PE" sz="2000" noProof="0" dirty="0">
                          <a:solidFill>
                            <a:srgbClr val="737373"/>
                          </a:solidFill>
                          <a:latin typeface="Verdana"/>
                          <a:ea typeface="Verdana"/>
                          <a:cs typeface="Verdana"/>
                          <a:sym typeface="Verdana"/>
                        </a:rPr>
                        <a:t>Facultades semiplenas. Puedo usar, disfrutar y disponer.</a:t>
                      </a:r>
                      <a:endParaRPr lang="es-PE" sz="11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s-PE" sz="2000" noProof="0" dirty="0">
                          <a:solidFill>
                            <a:srgbClr val="737373"/>
                          </a:solidFill>
                          <a:latin typeface="Verdana"/>
                          <a:ea typeface="Verdana"/>
                          <a:cs typeface="Verdana"/>
                          <a:sym typeface="Verdana"/>
                        </a:rPr>
                        <a:t>Puede usar y disfrutar. El objetivo del usufructuario es gozar del bien.</a:t>
                      </a:r>
                      <a:endParaRPr lang="es-PE" sz="11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lang="es-PE" sz="2000" noProof="0" dirty="0">
                          <a:solidFill>
                            <a:srgbClr val="737373"/>
                          </a:solidFill>
                          <a:latin typeface="Verdana"/>
                          <a:ea typeface="Verdana"/>
                          <a:cs typeface="Verdana"/>
                          <a:sym typeface="Verdana"/>
                        </a:rPr>
                        <a:t>Es poseedor, no propietario. Puede usar y disfrutar, dependiendo del contrato.</a:t>
                      </a:r>
                      <a:endParaRPr lang="es-PE" sz="11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534109">
                <a:tc>
                  <a:txBody>
                    <a:bodyPr/>
                    <a:lstStyle/>
                    <a:p>
                      <a:pPr algn="ctr">
                        <a:lnSpc>
                          <a:spcPts val="2800"/>
                        </a:lnSpc>
                        <a:defRPr/>
                      </a:pPr>
                      <a:r>
                        <a:rPr lang="en-US" sz="2000" b="1" dirty="0">
                          <a:solidFill>
                            <a:srgbClr val="737373"/>
                          </a:solidFill>
                          <a:latin typeface="Verdana Bold"/>
                          <a:ea typeface="Verdana Bold"/>
                          <a:cs typeface="Verdana Bold"/>
                          <a:sym typeface="Verdana Bold"/>
                        </a:rPr>
                        <a:t>OBLIGACIÓN</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s-PE" sz="2000" noProof="0" dirty="0">
                          <a:solidFill>
                            <a:srgbClr val="737373"/>
                          </a:solidFill>
                          <a:latin typeface="Verdana"/>
                          <a:ea typeface="Verdana"/>
                          <a:cs typeface="Verdana"/>
                          <a:sym typeface="Verdana"/>
                        </a:rPr>
                        <a:t>Mejorar el bien y pagar canon al propietario del dominio directo</a:t>
                      </a:r>
                      <a:endParaRPr lang="es-PE" sz="11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s-PE" sz="2000" noProof="0" dirty="0">
                          <a:solidFill>
                            <a:srgbClr val="737373"/>
                          </a:solidFill>
                          <a:latin typeface="Verdana"/>
                          <a:ea typeface="Verdana"/>
                          <a:cs typeface="Verdana"/>
                          <a:sym typeface="Verdana"/>
                        </a:rPr>
                        <a:t>Conservar el bien en buen estado.</a:t>
                      </a:r>
                      <a:endParaRPr lang="es-PE" sz="11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lang="es-PE" sz="2000" noProof="0" dirty="0">
                          <a:solidFill>
                            <a:srgbClr val="737373"/>
                          </a:solidFill>
                          <a:latin typeface="Verdana"/>
                          <a:ea typeface="Verdana"/>
                          <a:cs typeface="Verdana"/>
                          <a:sym typeface="Verdana"/>
                        </a:rPr>
                        <a:t>Conservar el estado del bien y pagar renta al arrendador</a:t>
                      </a:r>
                      <a:r>
                        <a:rPr lang="en-US" sz="2000" dirty="0">
                          <a:solidFill>
                            <a:srgbClr val="737373"/>
                          </a:solidFill>
                          <a:latin typeface="Verdana"/>
                          <a:ea typeface="Verdana"/>
                          <a:cs typeface="Verdana"/>
                          <a:sym typeface="Verdana"/>
                        </a:rPr>
                        <a:t>.</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179347">
                <a:tc>
                  <a:txBody>
                    <a:bodyPr/>
                    <a:lstStyle/>
                    <a:p>
                      <a:pPr algn="ctr">
                        <a:lnSpc>
                          <a:spcPts val="2800"/>
                        </a:lnSpc>
                        <a:defRPr/>
                      </a:pPr>
                      <a:r>
                        <a:rPr lang="en-US" sz="2000" b="1" dirty="0">
                          <a:solidFill>
                            <a:srgbClr val="737373"/>
                          </a:solidFill>
                          <a:latin typeface="Verdana Bold"/>
                          <a:ea typeface="Verdana Bold"/>
                          <a:cs typeface="Verdana Bold"/>
                          <a:sym typeface="Verdana Bold"/>
                        </a:rPr>
                        <a:t>PLAZO</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s-PE" sz="2000" noProof="0" dirty="0">
                          <a:solidFill>
                            <a:srgbClr val="737373"/>
                          </a:solidFill>
                          <a:latin typeface="Verdana"/>
                          <a:ea typeface="Verdana"/>
                          <a:cs typeface="Verdana"/>
                          <a:sym typeface="Verdana"/>
                        </a:rPr>
                        <a:t>Indeterminado o perpetuo</a:t>
                      </a:r>
                      <a:endParaRPr lang="es-PE" sz="11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s-PE" sz="2000" noProof="0" dirty="0">
                          <a:solidFill>
                            <a:srgbClr val="737373"/>
                          </a:solidFill>
                          <a:latin typeface="Verdana"/>
                          <a:ea typeface="Verdana"/>
                          <a:cs typeface="Verdana"/>
                          <a:sym typeface="Verdana"/>
                        </a:rPr>
                        <a:t>Determinado o Vitalicio. </a:t>
                      </a:r>
                      <a:endParaRPr lang="es-PE" sz="11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lang="es-PE" sz="2000" noProof="0" dirty="0">
                          <a:solidFill>
                            <a:srgbClr val="737373"/>
                          </a:solidFill>
                          <a:latin typeface="Verdana"/>
                          <a:ea typeface="Verdana"/>
                          <a:cs typeface="Verdana"/>
                          <a:sym typeface="Verdana"/>
                        </a:rPr>
                        <a:t>Temporal, a corto o largo plazo.</a:t>
                      </a:r>
                      <a:endParaRPr lang="es-PE" sz="11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3" name="TextBox 3"/>
          <p:cNvSpPr txBox="1"/>
          <p:nvPr/>
        </p:nvSpPr>
        <p:spPr>
          <a:xfrm>
            <a:off x="4808867" y="1486133"/>
            <a:ext cx="8945092" cy="1099820"/>
          </a:xfrm>
          <a:prstGeom prst="rect">
            <a:avLst/>
          </a:prstGeom>
        </p:spPr>
        <p:txBody>
          <a:bodyPr lIns="0" tIns="0" rIns="0" bIns="0" rtlCol="0" anchor="t">
            <a:spAutoFit/>
          </a:bodyPr>
          <a:lstStyle/>
          <a:p>
            <a:pPr algn="ctr">
              <a:lnSpc>
                <a:spcPts val="4479"/>
              </a:lnSpc>
              <a:spcBef>
                <a:spcPct val="0"/>
              </a:spcBef>
            </a:pPr>
            <a:r>
              <a:rPr lang="en-US" sz="3199" b="1" dirty="0">
                <a:solidFill>
                  <a:srgbClr val="737373"/>
                </a:solidFill>
                <a:latin typeface="Verdana Bold"/>
                <a:ea typeface="Verdana Bold"/>
                <a:cs typeface="Verdana Bold"/>
                <a:sym typeface="Verdana Bold"/>
              </a:rPr>
              <a:t>DIFERENCIAS ENTRE LA ENFITEUSIS Y OTRAS FIGURAS JURÍDICO-REALES</a:t>
            </a:r>
          </a:p>
        </p:txBody>
      </p:sp>
      <p:sp>
        <p:nvSpPr>
          <p:cNvPr id="4" name="Freeform 4"/>
          <p:cNvSpPr/>
          <p:nvPr/>
        </p:nvSpPr>
        <p:spPr>
          <a:xfrm>
            <a:off x="16329" y="9029700"/>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a:p>
        </p:txBody>
      </p:sp>
      <p:sp>
        <p:nvSpPr>
          <p:cNvPr id="5" name="Freeform 5"/>
          <p:cNvSpPr/>
          <p:nvPr/>
        </p:nvSpPr>
        <p:spPr>
          <a:xfrm>
            <a:off x="256818" y="234741"/>
            <a:ext cx="3861613" cy="1678514"/>
          </a:xfrm>
          <a:custGeom>
            <a:avLst/>
            <a:gdLst/>
            <a:ahLst/>
            <a:cxnLst/>
            <a:rect l="l" t="t" r="r" b="b"/>
            <a:pathLst>
              <a:path w="3861613" h="1678514">
                <a:moveTo>
                  <a:pt x="0" y="0"/>
                </a:moveTo>
                <a:lnTo>
                  <a:pt x="3861613" y="0"/>
                </a:lnTo>
                <a:lnTo>
                  <a:pt x="3861613" y="1678514"/>
                </a:lnTo>
                <a:lnTo>
                  <a:pt x="0" y="1678514"/>
                </a:lnTo>
                <a:lnTo>
                  <a:pt x="0" y="0"/>
                </a:lnTo>
                <a:close/>
              </a:path>
            </a:pathLst>
          </a:custGeom>
          <a:blipFill>
            <a:blip r:embed="rId3"/>
            <a:stretch>
              <a:fillRect/>
            </a:stretch>
          </a:blipFill>
        </p:spPr>
        <p:txBody>
          <a:bodyPr/>
          <a:lstStyle/>
          <a:p>
            <a:endParaRPr lang="es-P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187625" y="5029835"/>
            <a:ext cx="14445916" cy="1266825"/>
          </a:xfrm>
          <a:prstGeom prst="rect">
            <a:avLst/>
          </a:prstGeom>
        </p:spPr>
        <p:txBody>
          <a:bodyPr lIns="0" tIns="0" rIns="0" bIns="0" rtlCol="0" anchor="t">
            <a:spAutoFit/>
          </a:bodyPr>
          <a:lstStyle/>
          <a:p>
            <a:pPr algn="just">
              <a:lnSpc>
                <a:spcPts val="3300"/>
              </a:lnSpc>
            </a:pPr>
            <a:r>
              <a:rPr lang="es-PE" sz="3000" noProof="0" dirty="0">
                <a:solidFill>
                  <a:srgbClr val="737373"/>
                </a:solidFill>
                <a:latin typeface="Verdana"/>
                <a:ea typeface="Verdana"/>
                <a:cs typeface="Verdana"/>
                <a:sym typeface="Verdana"/>
              </a:rPr>
              <a:t>La extinción del derecho de enfiteusis trae como consecuencia que la partida no publicite derecho alguno, cuando se abrió sólo para registrar el dominio útil del predio. </a:t>
            </a:r>
          </a:p>
        </p:txBody>
      </p:sp>
      <p:sp>
        <p:nvSpPr>
          <p:cNvPr id="3" name="TextBox 3"/>
          <p:cNvSpPr txBox="1"/>
          <p:nvPr/>
        </p:nvSpPr>
        <p:spPr>
          <a:xfrm>
            <a:off x="2667000" y="2084705"/>
            <a:ext cx="12954000" cy="1339215"/>
          </a:xfrm>
          <a:prstGeom prst="rect">
            <a:avLst/>
          </a:prstGeom>
        </p:spPr>
        <p:txBody>
          <a:bodyPr wrap="square" lIns="0" tIns="0" rIns="0" bIns="0" rtlCol="0" anchor="t">
            <a:spAutoFit/>
          </a:bodyPr>
          <a:lstStyle/>
          <a:p>
            <a:pPr algn="ctr">
              <a:lnSpc>
                <a:spcPts val="5459"/>
              </a:lnSpc>
              <a:spcBef>
                <a:spcPct val="0"/>
              </a:spcBef>
            </a:pPr>
            <a:r>
              <a:rPr lang="es-PE" sz="3900" b="1" noProof="0" dirty="0">
                <a:solidFill>
                  <a:srgbClr val="737373"/>
                </a:solidFill>
                <a:latin typeface="Verdana Bold"/>
                <a:ea typeface="Verdana Bold"/>
                <a:cs typeface="Verdana Bold"/>
                <a:sym typeface="Verdana Bold"/>
              </a:rPr>
              <a:t>POO aprobado en el CCCXV (315) </a:t>
            </a:r>
          </a:p>
          <a:p>
            <a:pPr algn="ctr">
              <a:lnSpc>
                <a:spcPts val="5459"/>
              </a:lnSpc>
              <a:spcBef>
                <a:spcPct val="0"/>
              </a:spcBef>
            </a:pPr>
            <a:r>
              <a:rPr lang="es-PE" sz="3900" b="1" noProof="0" dirty="0">
                <a:solidFill>
                  <a:srgbClr val="737373"/>
                </a:solidFill>
                <a:latin typeface="Verdana Bold"/>
                <a:ea typeface="Verdana Bold"/>
                <a:cs typeface="Verdana Bold"/>
                <a:sym typeface="Verdana Bold"/>
              </a:rPr>
              <a:t>Pleno del Tribunal Registral</a:t>
            </a:r>
          </a:p>
        </p:txBody>
      </p:sp>
      <p:sp>
        <p:nvSpPr>
          <p:cNvPr id="4" name="TextBox 4"/>
          <p:cNvSpPr txBox="1"/>
          <p:nvPr/>
        </p:nvSpPr>
        <p:spPr>
          <a:xfrm>
            <a:off x="7305174" y="3642995"/>
            <a:ext cx="3677653" cy="377190"/>
          </a:xfrm>
          <a:prstGeom prst="rect">
            <a:avLst/>
          </a:prstGeom>
        </p:spPr>
        <p:txBody>
          <a:bodyPr lIns="0" tIns="0" rIns="0" bIns="0" rtlCol="0" anchor="t">
            <a:spAutoFit/>
          </a:bodyPr>
          <a:lstStyle/>
          <a:p>
            <a:pPr algn="just">
              <a:lnSpc>
                <a:spcPts val="2970"/>
              </a:lnSpc>
            </a:pPr>
            <a:r>
              <a:rPr lang="es-PE" sz="2700" noProof="0" dirty="0">
                <a:solidFill>
                  <a:srgbClr val="737373"/>
                </a:solidFill>
                <a:latin typeface="Verdana"/>
                <a:ea typeface="Verdana"/>
                <a:cs typeface="Verdana"/>
                <a:sym typeface="Verdana"/>
              </a:rPr>
              <a:t>30 de enero de 2026</a:t>
            </a:r>
          </a:p>
        </p:txBody>
      </p:sp>
      <p:sp>
        <p:nvSpPr>
          <p:cNvPr id="5" name="TextBox 5"/>
          <p:cNvSpPr txBox="1"/>
          <p:nvPr/>
        </p:nvSpPr>
        <p:spPr>
          <a:xfrm>
            <a:off x="2187625" y="4382135"/>
            <a:ext cx="10475495" cy="428625"/>
          </a:xfrm>
          <a:prstGeom prst="rect">
            <a:avLst/>
          </a:prstGeom>
        </p:spPr>
        <p:txBody>
          <a:bodyPr lIns="0" tIns="0" rIns="0" bIns="0" rtlCol="0" anchor="t">
            <a:spAutoFit/>
          </a:bodyPr>
          <a:lstStyle/>
          <a:p>
            <a:pPr algn="just">
              <a:lnSpc>
                <a:spcPts val="3300"/>
              </a:lnSpc>
            </a:pPr>
            <a:r>
              <a:rPr lang="es-PE" sz="3000" b="1" noProof="0" dirty="0">
                <a:solidFill>
                  <a:srgbClr val="737373"/>
                </a:solidFill>
                <a:latin typeface="Verdana Bold"/>
                <a:ea typeface="Verdana Bold"/>
                <a:cs typeface="Verdana Bold"/>
                <a:sym typeface="Verdana Bold"/>
              </a:rPr>
              <a:t>EXTINCIÓN DEL DERECHO DE ENFITEUSIS </a:t>
            </a:r>
          </a:p>
        </p:txBody>
      </p:sp>
      <p:sp>
        <p:nvSpPr>
          <p:cNvPr id="6" name="TextBox 6"/>
          <p:cNvSpPr txBox="1"/>
          <p:nvPr/>
        </p:nvSpPr>
        <p:spPr>
          <a:xfrm>
            <a:off x="2187625" y="6511416"/>
            <a:ext cx="14445916" cy="1266825"/>
          </a:xfrm>
          <a:prstGeom prst="rect">
            <a:avLst/>
          </a:prstGeom>
        </p:spPr>
        <p:txBody>
          <a:bodyPr lIns="0" tIns="0" rIns="0" bIns="0" rtlCol="0" anchor="t">
            <a:spAutoFit/>
          </a:bodyPr>
          <a:lstStyle/>
          <a:p>
            <a:pPr algn="just">
              <a:lnSpc>
                <a:spcPts val="3300"/>
              </a:lnSpc>
            </a:pPr>
            <a:r>
              <a:rPr lang="es-PE" sz="3000" noProof="0" dirty="0">
                <a:solidFill>
                  <a:srgbClr val="737373"/>
                </a:solidFill>
                <a:latin typeface="Verdana"/>
                <a:ea typeface="Verdana"/>
                <a:cs typeface="Verdana"/>
                <a:sym typeface="Verdana"/>
              </a:rPr>
              <a:t>Por tanto, no procede dejar constancia en la partida, que quien transfirió el dominio útil lo ha recuperado como consecuencia de la extinción de la enfiteusis.</a:t>
            </a:r>
          </a:p>
        </p:txBody>
      </p:sp>
      <p:sp>
        <p:nvSpPr>
          <p:cNvPr id="7" name="TextBox 7"/>
          <p:cNvSpPr txBox="1"/>
          <p:nvPr/>
        </p:nvSpPr>
        <p:spPr>
          <a:xfrm>
            <a:off x="2187625" y="8140700"/>
            <a:ext cx="14105021" cy="351315"/>
          </a:xfrm>
          <a:prstGeom prst="rect">
            <a:avLst/>
          </a:prstGeom>
        </p:spPr>
        <p:txBody>
          <a:bodyPr lIns="0" tIns="0" rIns="0" bIns="0" rtlCol="0" anchor="t">
            <a:spAutoFit/>
          </a:bodyPr>
          <a:lstStyle/>
          <a:p>
            <a:pPr algn="just">
              <a:lnSpc>
                <a:spcPts val="3079"/>
              </a:lnSpc>
            </a:pPr>
            <a:r>
              <a:rPr lang="es-PE" sz="2000" b="1" noProof="0" dirty="0">
                <a:solidFill>
                  <a:srgbClr val="737373"/>
                </a:solidFill>
                <a:latin typeface="Verdana Bold"/>
                <a:ea typeface="Verdana Bold"/>
                <a:cs typeface="Verdana Bold"/>
                <a:sym typeface="Verdana Bold"/>
              </a:rPr>
              <a:t>POO publicado en el diario oficial El Peruano el 18 de febrero del 2026</a:t>
            </a:r>
          </a:p>
        </p:txBody>
      </p:sp>
      <p:sp>
        <p:nvSpPr>
          <p:cNvPr id="8" name="Freeform 8"/>
          <p:cNvSpPr/>
          <p:nvPr/>
        </p:nvSpPr>
        <p:spPr>
          <a:xfrm>
            <a:off x="0" y="9089261"/>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noProof="0" dirty="0"/>
          </a:p>
        </p:txBody>
      </p:sp>
      <p:sp>
        <p:nvSpPr>
          <p:cNvPr id="9" name="Freeform 9"/>
          <p:cNvSpPr/>
          <p:nvPr/>
        </p:nvSpPr>
        <p:spPr>
          <a:xfrm>
            <a:off x="256818" y="234741"/>
            <a:ext cx="3861613" cy="1678514"/>
          </a:xfrm>
          <a:custGeom>
            <a:avLst/>
            <a:gdLst/>
            <a:ahLst/>
            <a:cxnLst/>
            <a:rect l="l" t="t" r="r" b="b"/>
            <a:pathLst>
              <a:path w="3861613" h="1678514">
                <a:moveTo>
                  <a:pt x="0" y="0"/>
                </a:moveTo>
                <a:lnTo>
                  <a:pt x="3861613" y="0"/>
                </a:lnTo>
                <a:lnTo>
                  <a:pt x="3861613" y="1678514"/>
                </a:lnTo>
                <a:lnTo>
                  <a:pt x="0" y="1678514"/>
                </a:lnTo>
                <a:lnTo>
                  <a:pt x="0" y="0"/>
                </a:lnTo>
                <a:close/>
              </a:path>
            </a:pathLst>
          </a:custGeom>
          <a:blipFill>
            <a:blip r:embed="rId3"/>
            <a:stretch>
              <a:fillRect/>
            </a:stretch>
          </a:blipFill>
        </p:spPr>
        <p:txBody>
          <a:bodyPr/>
          <a:lstStyle/>
          <a:p>
            <a:endParaRPr lang="es-PE" noProof="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775284" y="4388758"/>
            <a:ext cx="13966770" cy="1266825"/>
          </a:xfrm>
          <a:prstGeom prst="rect">
            <a:avLst/>
          </a:prstGeom>
        </p:spPr>
        <p:txBody>
          <a:bodyPr wrap="square" lIns="0" tIns="0" rIns="0" bIns="0" rtlCol="0" anchor="t">
            <a:spAutoFit/>
          </a:bodyPr>
          <a:lstStyle/>
          <a:p>
            <a:pPr algn="just">
              <a:lnSpc>
                <a:spcPts val="3300"/>
              </a:lnSpc>
            </a:pPr>
            <a:r>
              <a:rPr lang="es-PE" sz="3000" noProof="0" dirty="0">
                <a:solidFill>
                  <a:srgbClr val="737373"/>
                </a:solidFill>
                <a:latin typeface="Verdana"/>
                <a:ea typeface="Verdana"/>
                <a:cs typeface="Verdana"/>
                <a:sym typeface="Verdana"/>
              </a:rPr>
              <a:t>La extinción de la enfiteusis hace que </a:t>
            </a:r>
            <a:r>
              <a:rPr lang="es-PE" sz="3000" b="1" noProof="0" dirty="0">
                <a:solidFill>
                  <a:srgbClr val="737373"/>
                </a:solidFill>
                <a:latin typeface="Verdana Bold"/>
                <a:ea typeface="Verdana Bold"/>
                <a:cs typeface="Verdana Bold"/>
                <a:sym typeface="Verdana Bold"/>
              </a:rPr>
              <a:t>la</a:t>
            </a:r>
            <a:r>
              <a:rPr lang="es-PE" sz="3000" noProof="0" dirty="0">
                <a:solidFill>
                  <a:srgbClr val="737373"/>
                </a:solidFill>
                <a:latin typeface="Verdana"/>
                <a:ea typeface="Verdana"/>
                <a:cs typeface="Verdana"/>
                <a:sym typeface="Verdana"/>
              </a:rPr>
              <a:t> </a:t>
            </a:r>
            <a:r>
              <a:rPr lang="es-PE" sz="3000" b="1" noProof="0" dirty="0">
                <a:solidFill>
                  <a:srgbClr val="737373"/>
                </a:solidFill>
                <a:latin typeface="Verdana Bold"/>
                <a:ea typeface="Verdana Bold"/>
                <a:cs typeface="Verdana Bold"/>
                <a:sym typeface="Verdana Bold"/>
              </a:rPr>
              <a:t>partida registral deje de publicitar derecho alguno</a:t>
            </a:r>
            <a:r>
              <a:rPr lang="es-PE" sz="3000" noProof="0" dirty="0">
                <a:solidFill>
                  <a:srgbClr val="737373"/>
                </a:solidFill>
                <a:latin typeface="Verdana"/>
                <a:ea typeface="Verdana"/>
                <a:cs typeface="Verdana"/>
                <a:sym typeface="Verdana"/>
              </a:rPr>
              <a:t>, siempre que dicha partida haya sido abierta exclusivamente para registrar el "dominio útil" del predio.</a:t>
            </a:r>
          </a:p>
        </p:txBody>
      </p:sp>
      <p:sp>
        <p:nvSpPr>
          <p:cNvPr id="4" name="TextBox 4"/>
          <p:cNvSpPr txBox="1"/>
          <p:nvPr/>
        </p:nvSpPr>
        <p:spPr>
          <a:xfrm>
            <a:off x="1217930" y="3020812"/>
            <a:ext cx="15852140" cy="423193"/>
          </a:xfrm>
          <a:prstGeom prst="rect">
            <a:avLst/>
          </a:prstGeom>
        </p:spPr>
        <p:txBody>
          <a:bodyPr lIns="0" tIns="0" rIns="0" bIns="0" rtlCol="0" anchor="t">
            <a:spAutoFit/>
          </a:bodyPr>
          <a:lstStyle/>
          <a:p>
            <a:pPr algn="just">
              <a:lnSpc>
                <a:spcPts val="3299"/>
              </a:lnSpc>
            </a:pPr>
            <a:r>
              <a:rPr lang="es-PE" sz="2999" noProof="0" dirty="0">
                <a:solidFill>
                  <a:srgbClr val="737373"/>
                </a:solidFill>
                <a:latin typeface="Verdana"/>
                <a:ea typeface="Verdana"/>
                <a:cs typeface="Verdana"/>
                <a:sym typeface="Verdana"/>
              </a:rPr>
              <a:t>El Precedente de Observancia Obligatoria establece que:</a:t>
            </a:r>
          </a:p>
        </p:txBody>
      </p:sp>
      <p:sp>
        <p:nvSpPr>
          <p:cNvPr id="5" name="TextBox 5"/>
          <p:cNvSpPr txBox="1"/>
          <p:nvPr/>
        </p:nvSpPr>
        <p:spPr>
          <a:xfrm>
            <a:off x="2742627" y="6296258"/>
            <a:ext cx="13792773" cy="1266825"/>
          </a:xfrm>
          <a:prstGeom prst="rect">
            <a:avLst/>
          </a:prstGeom>
        </p:spPr>
        <p:txBody>
          <a:bodyPr wrap="square" lIns="0" tIns="0" rIns="0" bIns="0" rtlCol="0" anchor="t">
            <a:spAutoFit/>
          </a:bodyPr>
          <a:lstStyle/>
          <a:p>
            <a:pPr algn="just">
              <a:lnSpc>
                <a:spcPts val="3300"/>
              </a:lnSpc>
            </a:pPr>
            <a:r>
              <a:rPr lang="es-PE" sz="3000" noProof="0" dirty="0">
                <a:solidFill>
                  <a:srgbClr val="737373"/>
                </a:solidFill>
                <a:latin typeface="Verdana"/>
                <a:ea typeface="Verdana"/>
                <a:cs typeface="Verdana"/>
                <a:sym typeface="Verdana"/>
              </a:rPr>
              <a:t>No es procedente dejar constancia o inscribir en esa misma partida que el dueño original (quien transfirió el dominio útil en su momento) lo ha "recuperado" tras la extinción.</a:t>
            </a:r>
          </a:p>
        </p:txBody>
      </p:sp>
      <p:sp>
        <p:nvSpPr>
          <p:cNvPr id="6" name="Freeform 6"/>
          <p:cNvSpPr/>
          <p:nvPr/>
        </p:nvSpPr>
        <p:spPr>
          <a:xfrm>
            <a:off x="0" y="9089261"/>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a:p>
        </p:txBody>
      </p:sp>
      <p:sp>
        <p:nvSpPr>
          <p:cNvPr id="7" name="Freeform 7"/>
          <p:cNvSpPr/>
          <p:nvPr/>
        </p:nvSpPr>
        <p:spPr>
          <a:xfrm>
            <a:off x="1217930" y="4335585"/>
            <a:ext cx="1038282" cy="1038282"/>
          </a:xfrm>
          <a:custGeom>
            <a:avLst/>
            <a:gdLst/>
            <a:ahLst/>
            <a:cxnLst/>
            <a:rect l="l" t="t" r="r" b="b"/>
            <a:pathLst>
              <a:path w="1038282" h="1038282">
                <a:moveTo>
                  <a:pt x="0" y="0"/>
                </a:moveTo>
                <a:lnTo>
                  <a:pt x="1038282" y="0"/>
                </a:lnTo>
                <a:lnTo>
                  <a:pt x="1038282" y="1038281"/>
                </a:lnTo>
                <a:lnTo>
                  <a:pt x="0" y="10382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PE"/>
          </a:p>
        </p:txBody>
      </p:sp>
      <p:sp>
        <p:nvSpPr>
          <p:cNvPr id="8" name="Freeform 8"/>
          <p:cNvSpPr/>
          <p:nvPr/>
        </p:nvSpPr>
        <p:spPr>
          <a:xfrm>
            <a:off x="1233459" y="6265447"/>
            <a:ext cx="1038282" cy="1038282"/>
          </a:xfrm>
          <a:custGeom>
            <a:avLst/>
            <a:gdLst/>
            <a:ahLst/>
            <a:cxnLst/>
            <a:rect l="l" t="t" r="r" b="b"/>
            <a:pathLst>
              <a:path w="1038282" h="1038282">
                <a:moveTo>
                  <a:pt x="0" y="0"/>
                </a:moveTo>
                <a:lnTo>
                  <a:pt x="1038282" y="0"/>
                </a:lnTo>
                <a:lnTo>
                  <a:pt x="1038282" y="1038282"/>
                </a:lnTo>
                <a:lnTo>
                  <a:pt x="0" y="10382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PE"/>
          </a:p>
        </p:txBody>
      </p:sp>
      <p:sp>
        <p:nvSpPr>
          <p:cNvPr id="9" name="Freeform 9"/>
          <p:cNvSpPr/>
          <p:nvPr/>
        </p:nvSpPr>
        <p:spPr>
          <a:xfrm>
            <a:off x="218558" y="214433"/>
            <a:ext cx="3861613" cy="1678514"/>
          </a:xfrm>
          <a:custGeom>
            <a:avLst/>
            <a:gdLst/>
            <a:ahLst/>
            <a:cxnLst/>
            <a:rect l="l" t="t" r="r" b="b"/>
            <a:pathLst>
              <a:path w="3861613" h="1678514">
                <a:moveTo>
                  <a:pt x="0" y="0"/>
                </a:moveTo>
                <a:lnTo>
                  <a:pt x="3861613" y="0"/>
                </a:lnTo>
                <a:lnTo>
                  <a:pt x="3861613" y="1678514"/>
                </a:lnTo>
                <a:lnTo>
                  <a:pt x="0" y="1678514"/>
                </a:lnTo>
                <a:lnTo>
                  <a:pt x="0" y="0"/>
                </a:lnTo>
                <a:close/>
              </a:path>
            </a:pathLst>
          </a:custGeom>
          <a:blipFill>
            <a:blip r:embed="rId7"/>
            <a:stretch>
              <a:fillRect/>
            </a:stretch>
          </a:blipFill>
        </p:spPr>
        <p:txBody>
          <a:bodyPr/>
          <a:lstStyle/>
          <a:p>
            <a:endParaRPr lang="es-P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721078" y="2448373"/>
            <a:ext cx="10845843" cy="644985"/>
          </a:xfrm>
          <a:prstGeom prst="rect">
            <a:avLst/>
          </a:prstGeom>
        </p:spPr>
        <p:txBody>
          <a:bodyPr lIns="0" tIns="0" rIns="0" bIns="0" rtlCol="0" anchor="t">
            <a:spAutoFit/>
          </a:bodyPr>
          <a:lstStyle/>
          <a:p>
            <a:pPr algn="ctr">
              <a:lnSpc>
                <a:spcPts val="5600"/>
              </a:lnSpc>
              <a:spcBef>
                <a:spcPct val="0"/>
              </a:spcBef>
            </a:pPr>
            <a:r>
              <a:rPr lang="en-US" sz="4000" b="1" dirty="0">
                <a:solidFill>
                  <a:srgbClr val="737373"/>
                </a:solidFill>
                <a:latin typeface="Verdana Bold"/>
                <a:ea typeface="Verdana Bold"/>
                <a:cs typeface="Verdana Bold"/>
                <a:sym typeface="Verdana Bold"/>
              </a:rPr>
              <a:t>¿QUÉ MOTIVÓ ESTE PRECEDENTE?</a:t>
            </a:r>
          </a:p>
        </p:txBody>
      </p:sp>
      <p:sp>
        <p:nvSpPr>
          <p:cNvPr id="3" name="TextBox 3"/>
          <p:cNvSpPr txBox="1"/>
          <p:nvPr/>
        </p:nvSpPr>
        <p:spPr>
          <a:xfrm>
            <a:off x="1921042" y="3628477"/>
            <a:ext cx="14445916" cy="847725"/>
          </a:xfrm>
          <a:prstGeom prst="rect">
            <a:avLst/>
          </a:prstGeom>
        </p:spPr>
        <p:txBody>
          <a:bodyPr lIns="0" tIns="0" rIns="0" bIns="0" rtlCol="0" anchor="t">
            <a:spAutoFit/>
          </a:bodyPr>
          <a:lstStyle/>
          <a:p>
            <a:pPr algn="just">
              <a:lnSpc>
                <a:spcPts val="3300"/>
              </a:lnSpc>
            </a:pPr>
            <a:r>
              <a:rPr lang="es-PE" sz="3000" noProof="0" dirty="0">
                <a:solidFill>
                  <a:srgbClr val="737373"/>
                </a:solidFill>
                <a:latin typeface="Verdana"/>
                <a:ea typeface="Verdana"/>
                <a:cs typeface="Verdana"/>
                <a:sym typeface="Verdana"/>
              </a:rPr>
              <a:t>El precedente se originó a partir de la Resolución N°2087-2017-SUNARP -TR-L, la cual resolvió la apelación del Título N°924078 del 04/05/2017</a:t>
            </a:r>
            <a:r>
              <a:rPr lang="en-US" sz="3000" dirty="0">
                <a:solidFill>
                  <a:srgbClr val="737373"/>
                </a:solidFill>
                <a:latin typeface="Verdana"/>
                <a:ea typeface="Verdana"/>
                <a:cs typeface="Verdana"/>
                <a:sym typeface="Verdana"/>
              </a:rPr>
              <a:t>. </a:t>
            </a:r>
          </a:p>
        </p:txBody>
      </p:sp>
      <p:sp>
        <p:nvSpPr>
          <p:cNvPr id="4" name="TextBox 4"/>
          <p:cNvSpPr txBox="1"/>
          <p:nvPr/>
        </p:nvSpPr>
        <p:spPr>
          <a:xfrm>
            <a:off x="1921042" y="4752427"/>
            <a:ext cx="14445916" cy="1266825"/>
          </a:xfrm>
          <a:prstGeom prst="rect">
            <a:avLst/>
          </a:prstGeom>
        </p:spPr>
        <p:txBody>
          <a:bodyPr lIns="0" tIns="0" rIns="0" bIns="0" rtlCol="0" anchor="t">
            <a:spAutoFit/>
          </a:bodyPr>
          <a:lstStyle/>
          <a:p>
            <a:pPr algn="just">
              <a:lnSpc>
                <a:spcPts val="3300"/>
              </a:lnSpc>
            </a:pPr>
            <a:r>
              <a:rPr lang="es-PE" sz="3000" noProof="0" dirty="0">
                <a:solidFill>
                  <a:srgbClr val="737373"/>
                </a:solidFill>
                <a:latin typeface="Verdana"/>
                <a:ea typeface="Verdana"/>
                <a:cs typeface="Verdana"/>
                <a:sym typeface="Verdana"/>
              </a:rPr>
              <a:t>La resolución explica que el Monasterio de la Concepción pretendía inscribir la propiedad plena (consolidación de dominio) basándose únicamente en que el plazo de la Enfiteusis había culminado. </a:t>
            </a:r>
          </a:p>
        </p:txBody>
      </p:sp>
      <p:sp>
        <p:nvSpPr>
          <p:cNvPr id="5" name="Freeform 5"/>
          <p:cNvSpPr/>
          <p:nvPr/>
        </p:nvSpPr>
        <p:spPr>
          <a:xfrm>
            <a:off x="0" y="9089261"/>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a:p>
        </p:txBody>
      </p:sp>
      <p:sp>
        <p:nvSpPr>
          <p:cNvPr id="6" name="Freeform 6"/>
          <p:cNvSpPr/>
          <p:nvPr/>
        </p:nvSpPr>
        <p:spPr>
          <a:xfrm>
            <a:off x="256818" y="234741"/>
            <a:ext cx="3861613" cy="1678514"/>
          </a:xfrm>
          <a:custGeom>
            <a:avLst/>
            <a:gdLst/>
            <a:ahLst/>
            <a:cxnLst/>
            <a:rect l="l" t="t" r="r" b="b"/>
            <a:pathLst>
              <a:path w="3861613" h="1678514">
                <a:moveTo>
                  <a:pt x="0" y="0"/>
                </a:moveTo>
                <a:lnTo>
                  <a:pt x="3861613" y="0"/>
                </a:lnTo>
                <a:lnTo>
                  <a:pt x="3861613" y="1678514"/>
                </a:lnTo>
                <a:lnTo>
                  <a:pt x="0" y="1678514"/>
                </a:lnTo>
                <a:lnTo>
                  <a:pt x="0" y="0"/>
                </a:lnTo>
                <a:close/>
              </a:path>
            </a:pathLst>
          </a:custGeom>
          <a:blipFill>
            <a:blip r:embed="rId3"/>
            <a:stretch>
              <a:fillRect/>
            </a:stretch>
          </a:blipFill>
        </p:spPr>
        <p:txBody>
          <a:bodyPr/>
          <a:lstStyle/>
          <a:p>
            <a:endParaRPr lang="es-PE"/>
          </a:p>
        </p:txBody>
      </p:sp>
      <p:sp>
        <p:nvSpPr>
          <p:cNvPr id="7" name="TextBox 7"/>
          <p:cNvSpPr txBox="1"/>
          <p:nvPr/>
        </p:nvSpPr>
        <p:spPr>
          <a:xfrm>
            <a:off x="1921042" y="6295477"/>
            <a:ext cx="14445916" cy="1685925"/>
          </a:xfrm>
          <a:prstGeom prst="rect">
            <a:avLst/>
          </a:prstGeom>
        </p:spPr>
        <p:txBody>
          <a:bodyPr lIns="0" tIns="0" rIns="0" bIns="0" rtlCol="0" anchor="t">
            <a:spAutoFit/>
          </a:bodyPr>
          <a:lstStyle/>
          <a:p>
            <a:pPr algn="just">
              <a:lnSpc>
                <a:spcPts val="3300"/>
              </a:lnSpc>
            </a:pPr>
            <a:r>
              <a:rPr lang="es-PE" sz="3000" noProof="0" dirty="0">
                <a:solidFill>
                  <a:srgbClr val="737373"/>
                </a:solidFill>
                <a:latin typeface="Verdana"/>
                <a:ea typeface="Verdana"/>
                <a:cs typeface="Verdana"/>
                <a:sym typeface="Verdana"/>
              </a:rPr>
              <a:t>El Tribunal determinó que, como la partida se abrió solo para el dominio útil, la </a:t>
            </a:r>
            <a:r>
              <a:rPr lang="es-PE" sz="3000" b="1" noProof="0" dirty="0">
                <a:solidFill>
                  <a:srgbClr val="737373"/>
                </a:solidFill>
                <a:latin typeface="Verdana Bold"/>
                <a:ea typeface="Verdana Bold"/>
                <a:cs typeface="Verdana Bold"/>
                <a:sym typeface="Verdana Bold"/>
              </a:rPr>
              <a:t>extinción del Derecho de Enfiteusis no otorga automáticamente el dominio directo</a:t>
            </a:r>
            <a:r>
              <a:rPr lang="es-PE" sz="3000" noProof="0" dirty="0">
                <a:solidFill>
                  <a:srgbClr val="737373"/>
                </a:solidFill>
                <a:latin typeface="Verdana"/>
                <a:ea typeface="Verdana"/>
                <a:cs typeface="Verdana"/>
                <a:sym typeface="Verdana"/>
              </a:rPr>
              <a:t> (propiedad) al solicitante si este no presenta el título de propiedad original que lo acredite como dueño.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520191" y="2172772"/>
            <a:ext cx="11827059" cy="1339215"/>
          </a:xfrm>
          <a:prstGeom prst="rect">
            <a:avLst/>
          </a:prstGeom>
        </p:spPr>
        <p:txBody>
          <a:bodyPr lIns="0" tIns="0" rIns="0" bIns="0" rtlCol="0" anchor="t">
            <a:spAutoFit/>
          </a:bodyPr>
          <a:lstStyle/>
          <a:p>
            <a:pPr algn="ctr">
              <a:lnSpc>
                <a:spcPts val="5460"/>
              </a:lnSpc>
              <a:spcBef>
                <a:spcPct val="0"/>
              </a:spcBef>
            </a:pPr>
            <a:r>
              <a:rPr lang="en-US" sz="3900" b="1">
                <a:solidFill>
                  <a:srgbClr val="737373"/>
                </a:solidFill>
                <a:latin typeface="Verdana Bold"/>
                <a:ea typeface="Verdana Bold"/>
                <a:cs typeface="Verdana Bold"/>
                <a:sym typeface="Verdana Bold"/>
              </a:rPr>
              <a:t>ANÁLISIS JURÍDICO DEL PRECEDENTE DE OBSERVANCIA OBLIGATORIA</a:t>
            </a:r>
          </a:p>
        </p:txBody>
      </p:sp>
      <p:sp>
        <p:nvSpPr>
          <p:cNvPr id="3" name="TextBox 3"/>
          <p:cNvSpPr txBox="1"/>
          <p:nvPr/>
        </p:nvSpPr>
        <p:spPr>
          <a:xfrm>
            <a:off x="3809911" y="3854887"/>
            <a:ext cx="11247619" cy="324485"/>
          </a:xfrm>
          <a:prstGeom prst="rect">
            <a:avLst/>
          </a:prstGeom>
        </p:spPr>
        <p:txBody>
          <a:bodyPr lIns="0" tIns="0" rIns="0" bIns="0" rtlCol="0" anchor="t">
            <a:spAutoFit/>
          </a:bodyPr>
          <a:lstStyle/>
          <a:p>
            <a:pPr algn="just">
              <a:lnSpc>
                <a:spcPts val="2530"/>
              </a:lnSpc>
            </a:pPr>
            <a:r>
              <a:rPr lang="en-US" sz="2300" b="1">
                <a:solidFill>
                  <a:srgbClr val="737373"/>
                </a:solidFill>
                <a:latin typeface="Verdana Bold"/>
                <a:ea typeface="Verdana Bold"/>
                <a:cs typeface="Verdana Bold"/>
                <a:sym typeface="Verdana Bold"/>
              </a:rPr>
              <a:t>RESOLUCIÓN N°0038-2026-SUNARP/PT DEL TRIBUNAL REGISTRAL</a:t>
            </a:r>
          </a:p>
        </p:txBody>
      </p:sp>
      <p:sp>
        <p:nvSpPr>
          <p:cNvPr id="4" name="TextBox 4"/>
          <p:cNvSpPr txBox="1"/>
          <p:nvPr/>
        </p:nvSpPr>
        <p:spPr>
          <a:xfrm>
            <a:off x="2801476" y="4673753"/>
            <a:ext cx="13890477" cy="1266825"/>
          </a:xfrm>
          <a:prstGeom prst="rect">
            <a:avLst/>
          </a:prstGeom>
        </p:spPr>
        <p:txBody>
          <a:bodyPr lIns="0" tIns="0" rIns="0" bIns="0" rtlCol="0" anchor="t">
            <a:spAutoFit/>
          </a:bodyPr>
          <a:lstStyle/>
          <a:p>
            <a:pPr algn="just">
              <a:lnSpc>
                <a:spcPts val="3300"/>
              </a:lnSpc>
            </a:pPr>
            <a:r>
              <a:rPr lang="es-PE" sz="3000" noProof="0" dirty="0">
                <a:solidFill>
                  <a:srgbClr val="737373"/>
                </a:solidFill>
                <a:latin typeface="Verdana"/>
                <a:ea typeface="Verdana"/>
                <a:cs typeface="Verdana"/>
                <a:sym typeface="Verdana"/>
              </a:rPr>
              <a:t>La Enfiteusis es una institución, no muy conocida, que divide la propiedad en dos titularidades distintas: el </a:t>
            </a:r>
            <a:r>
              <a:rPr lang="es-PE" sz="3000" b="1" noProof="0" dirty="0">
                <a:solidFill>
                  <a:srgbClr val="737373"/>
                </a:solidFill>
                <a:latin typeface="Verdana Bold"/>
                <a:ea typeface="Verdana Bold"/>
                <a:cs typeface="Verdana Bold"/>
                <a:sym typeface="Verdana Bold"/>
              </a:rPr>
              <a:t>dominio directo</a:t>
            </a:r>
            <a:r>
              <a:rPr lang="es-PE" sz="3000" noProof="0" dirty="0">
                <a:solidFill>
                  <a:srgbClr val="737373"/>
                </a:solidFill>
                <a:latin typeface="Verdana"/>
                <a:ea typeface="Verdana"/>
                <a:cs typeface="Verdana"/>
                <a:sym typeface="Verdana"/>
              </a:rPr>
              <a:t>, que pertenece a el dueño, y el </a:t>
            </a:r>
            <a:r>
              <a:rPr lang="es-PE" sz="3000" b="1" noProof="0" dirty="0">
                <a:solidFill>
                  <a:srgbClr val="737373"/>
                </a:solidFill>
                <a:latin typeface="Verdana Bold"/>
                <a:ea typeface="Verdana Bold"/>
                <a:cs typeface="Verdana Bold"/>
                <a:sym typeface="Verdana Bold"/>
              </a:rPr>
              <a:t>dominio útil</a:t>
            </a:r>
            <a:r>
              <a:rPr lang="es-PE" sz="3000" noProof="0" dirty="0">
                <a:solidFill>
                  <a:srgbClr val="737373"/>
                </a:solidFill>
                <a:latin typeface="Verdana"/>
                <a:ea typeface="Verdana"/>
                <a:cs typeface="Verdana"/>
                <a:sym typeface="Verdana"/>
              </a:rPr>
              <a:t>, que se entrega a un tercero.</a:t>
            </a:r>
          </a:p>
        </p:txBody>
      </p:sp>
      <p:sp>
        <p:nvSpPr>
          <p:cNvPr id="5" name="Freeform 5"/>
          <p:cNvSpPr/>
          <p:nvPr/>
        </p:nvSpPr>
        <p:spPr>
          <a:xfrm>
            <a:off x="0" y="9089261"/>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a:p>
        </p:txBody>
      </p:sp>
      <p:sp>
        <p:nvSpPr>
          <p:cNvPr id="6" name="Freeform 6"/>
          <p:cNvSpPr/>
          <p:nvPr/>
        </p:nvSpPr>
        <p:spPr>
          <a:xfrm>
            <a:off x="1295400" y="4673753"/>
            <a:ext cx="1038282" cy="1038282"/>
          </a:xfrm>
          <a:custGeom>
            <a:avLst/>
            <a:gdLst/>
            <a:ahLst/>
            <a:cxnLst/>
            <a:rect l="l" t="t" r="r" b="b"/>
            <a:pathLst>
              <a:path w="1038282" h="1038282">
                <a:moveTo>
                  <a:pt x="0" y="0"/>
                </a:moveTo>
                <a:lnTo>
                  <a:pt x="1038282" y="0"/>
                </a:lnTo>
                <a:lnTo>
                  <a:pt x="1038282" y="1038282"/>
                </a:lnTo>
                <a:lnTo>
                  <a:pt x="0" y="10382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PE"/>
          </a:p>
        </p:txBody>
      </p:sp>
      <p:sp>
        <p:nvSpPr>
          <p:cNvPr id="7" name="Freeform 7"/>
          <p:cNvSpPr/>
          <p:nvPr/>
        </p:nvSpPr>
        <p:spPr>
          <a:xfrm>
            <a:off x="1390083" y="6877211"/>
            <a:ext cx="1038282" cy="1038282"/>
          </a:xfrm>
          <a:custGeom>
            <a:avLst/>
            <a:gdLst/>
            <a:ahLst/>
            <a:cxnLst/>
            <a:rect l="l" t="t" r="r" b="b"/>
            <a:pathLst>
              <a:path w="1038282" h="1038282">
                <a:moveTo>
                  <a:pt x="0" y="0"/>
                </a:moveTo>
                <a:lnTo>
                  <a:pt x="1038282" y="0"/>
                </a:lnTo>
                <a:lnTo>
                  <a:pt x="1038282" y="1038282"/>
                </a:lnTo>
                <a:lnTo>
                  <a:pt x="0" y="10382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PE"/>
          </a:p>
        </p:txBody>
      </p:sp>
      <p:sp>
        <p:nvSpPr>
          <p:cNvPr id="8" name="TextBox 8"/>
          <p:cNvSpPr txBox="1"/>
          <p:nvPr/>
        </p:nvSpPr>
        <p:spPr>
          <a:xfrm>
            <a:off x="2801476" y="6777227"/>
            <a:ext cx="13890477" cy="1266825"/>
          </a:xfrm>
          <a:prstGeom prst="rect">
            <a:avLst/>
          </a:prstGeom>
        </p:spPr>
        <p:txBody>
          <a:bodyPr lIns="0" tIns="0" rIns="0" bIns="0" rtlCol="0" anchor="t">
            <a:spAutoFit/>
          </a:bodyPr>
          <a:lstStyle/>
          <a:p>
            <a:pPr algn="just">
              <a:lnSpc>
                <a:spcPts val="3300"/>
              </a:lnSpc>
            </a:pPr>
            <a:r>
              <a:rPr lang="en-US" sz="3000">
                <a:solidFill>
                  <a:srgbClr val="737373"/>
                </a:solidFill>
                <a:latin typeface="Verdana"/>
                <a:ea typeface="Verdana"/>
                <a:cs typeface="Verdana"/>
                <a:sym typeface="Verdana"/>
              </a:rPr>
              <a:t>Esta separación de propiedad provoco que en el sistema registral se inscribieran partidas exclusivamente destinadas a publicitar el dominio útil, omitiendo el dominio directo.</a:t>
            </a:r>
          </a:p>
        </p:txBody>
      </p:sp>
      <p:sp>
        <p:nvSpPr>
          <p:cNvPr id="9" name="Freeform 9"/>
          <p:cNvSpPr/>
          <p:nvPr/>
        </p:nvSpPr>
        <p:spPr>
          <a:xfrm>
            <a:off x="256818" y="234741"/>
            <a:ext cx="3861613" cy="1678514"/>
          </a:xfrm>
          <a:custGeom>
            <a:avLst/>
            <a:gdLst/>
            <a:ahLst/>
            <a:cxnLst/>
            <a:rect l="l" t="t" r="r" b="b"/>
            <a:pathLst>
              <a:path w="3861613" h="1678514">
                <a:moveTo>
                  <a:pt x="0" y="0"/>
                </a:moveTo>
                <a:lnTo>
                  <a:pt x="3861613" y="0"/>
                </a:lnTo>
                <a:lnTo>
                  <a:pt x="3861613" y="1678514"/>
                </a:lnTo>
                <a:lnTo>
                  <a:pt x="0" y="1678514"/>
                </a:lnTo>
                <a:lnTo>
                  <a:pt x="0" y="0"/>
                </a:lnTo>
                <a:close/>
              </a:path>
            </a:pathLst>
          </a:custGeom>
          <a:blipFill>
            <a:blip r:embed="rId7"/>
            <a:stretch>
              <a:fillRect/>
            </a:stretch>
          </a:blipFill>
        </p:spPr>
        <p:txBody>
          <a:bodyPr/>
          <a:lstStyle/>
          <a:p>
            <a:endParaRPr lang="es-P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608132" y="2172268"/>
            <a:ext cx="11706744" cy="1339215"/>
          </a:xfrm>
          <a:prstGeom prst="rect">
            <a:avLst/>
          </a:prstGeom>
        </p:spPr>
        <p:txBody>
          <a:bodyPr lIns="0" tIns="0" rIns="0" bIns="0" rtlCol="0" anchor="t">
            <a:spAutoFit/>
          </a:bodyPr>
          <a:lstStyle/>
          <a:p>
            <a:pPr algn="ctr">
              <a:lnSpc>
                <a:spcPts val="5459"/>
              </a:lnSpc>
              <a:spcBef>
                <a:spcPct val="0"/>
              </a:spcBef>
            </a:pPr>
            <a:r>
              <a:rPr lang="en-US" sz="3900" b="1" dirty="0">
                <a:solidFill>
                  <a:srgbClr val="737373"/>
                </a:solidFill>
                <a:latin typeface="Verdana Bold"/>
                <a:ea typeface="Verdana Bold"/>
                <a:cs typeface="Verdana Bold"/>
                <a:sym typeface="Verdana Bold"/>
              </a:rPr>
              <a:t>ANÁLISIS JURÍDICO DEL PRECEDENTE DE OBSERVANCIA OBLIGATORIA</a:t>
            </a:r>
          </a:p>
        </p:txBody>
      </p:sp>
      <p:sp>
        <p:nvSpPr>
          <p:cNvPr id="3" name="TextBox 3"/>
          <p:cNvSpPr txBox="1"/>
          <p:nvPr/>
        </p:nvSpPr>
        <p:spPr>
          <a:xfrm>
            <a:off x="3847720" y="3854383"/>
            <a:ext cx="11227566" cy="324485"/>
          </a:xfrm>
          <a:prstGeom prst="rect">
            <a:avLst/>
          </a:prstGeom>
        </p:spPr>
        <p:txBody>
          <a:bodyPr lIns="0" tIns="0" rIns="0" bIns="0" rtlCol="0" anchor="t">
            <a:spAutoFit/>
          </a:bodyPr>
          <a:lstStyle/>
          <a:p>
            <a:pPr algn="just">
              <a:lnSpc>
                <a:spcPts val="2530"/>
              </a:lnSpc>
            </a:pPr>
            <a:r>
              <a:rPr lang="en-US" sz="2300" b="1" dirty="0">
                <a:solidFill>
                  <a:srgbClr val="737373"/>
                </a:solidFill>
                <a:latin typeface="Verdana Bold"/>
                <a:ea typeface="Verdana Bold"/>
                <a:cs typeface="Verdana Bold"/>
                <a:sym typeface="Verdana Bold"/>
              </a:rPr>
              <a:t>RESOLUCIÓN N°0038-2026-SUNARP/PT DEL TRIBUNAL REGISTRAL</a:t>
            </a:r>
          </a:p>
        </p:txBody>
      </p:sp>
      <p:sp>
        <p:nvSpPr>
          <p:cNvPr id="4" name="TextBox 4"/>
          <p:cNvSpPr txBox="1"/>
          <p:nvPr/>
        </p:nvSpPr>
        <p:spPr>
          <a:xfrm>
            <a:off x="2952857" y="4560953"/>
            <a:ext cx="13658743" cy="1685925"/>
          </a:xfrm>
          <a:prstGeom prst="rect">
            <a:avLst/>
          </a:prstGeom>
        </p:spPr>
        <p:txBody>
          <a:bodyPr wrap="square" lIns="0" tIns="0" rIns="0" bIns="0" rtlCol="0" anchor="t">
            <a:spAutoFit/>
          </a:bodyPr>
          <a:lstStyle/>
          <a:p>
            <a:pPr algn="just">
              <a:lnSpc>
                <a:spcPts val="3300"/>
              </a:lnSpc>
            </a:pPr>
            <a:r>
              <a:rPr lang="es-PE" sz="3000" noProof="0" dirty="0">
                <a:solidFill>
                  <a:srgbClr val="737373"/>
                </a:solidFill>
                <a:latin typeface="Verdana"/>
                <a:ea typeface="Verdana"/>
                <a:cs typeface="Verdana"/>
                <a:sym typeface="Verdana"/>
              </a:rPr>
              <a:t>Ante el escenario descrito, el precedente mencionado, establece que el vencimiento del plazo de la Enfiteusis no opera como un título de propiedad automático a favor del que transfirió el dominio útil hacia un tercero.</a:t>
            </a:r>
          </a:p>
        </p:txBody>
      </p:sp>
      <p:sp>
        <p:nvSpPr>
          <p:cNvPr id="5" name="Freeform 5"/>
          <p:cNvSpPr/>
          <p:nvPr/>
        </p:nvSpPr>
        <p:spPr>
          <a:xfrm>
            <a:off x="0" y="9089261"/>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a:p>
        </p:txBody>
      </p:sp>
      <p:sp>
        <p:nvSpPr>
          <p:cNvPr id="6" name="TextBox 6"/>
          <p:cNvSpPr txBox="1"/>
          <p:nvPr/>
        </p:nvSpPr>
        <p:spPr>
          <a:xfrm>
            <a:off x="3062161" y="6826566"/>
            <a:ext cx="13549440" cy="1266825"/>
          </a:xfrm>
          <a:prstGeom prst="rect">
            <a:avLst/>
          </a:prstGeom>
        </p:spPr>
        <p:txBody>
          <a:bodyPr wrap="square" lIns="0" tIns="0" rIns="0" bIns="0" rtlCol="0" anchor="t">
            <a:spAutoFit/>
          </a:bodyPr>
          <a:lstStyle/>
          <a:p>
            <a:pPr algn="just">
              <a:lnSpc>
                <a:spcPts val="3300"/>
              </a:lnSpc>
            </a:pPr>
            <a:r>
              <a:rPr lang="es-PE" sz="3000" noProof="0" dirty="0">
                <a:solidFill>
                  <a:srgbClr val="737373"/>
                </a:solidFill>
                <a:latin typeface="Verdana"/>
                <a:ea typeface="Verdana"/>
                <a:cs typeface="Verdana"/>
                <a:sym typeface="Verdana"/>
              </a:rPr>
              <a:t>La base legal actual prohíbe al Registrador, anotar en dicha partida, que el transferente ha “recuperado” la propiedad, ya que solo se inscribió el dominio útil.</a:t>
            </a:r>
          </a:p>
        </p:txBody>
      </p:sp>
      <p:sp>
        <p:nvSpPr>
          <p:cNvPr id="7" name="Freeform 7"/>
          <p:cNvSpPr/>
          <p:nvPr/>
        </p:nvSpPr>
        <p:spPr>
          <a:xfrm>
            <a:off x="1444666" y="4718770"/>
            <a:ext cx="1035703" cy="1035703"/>
          </a:xfrm>
          <a:custGeom>
            <a:avLst/>
            <a:gdLst/>
            <a:ahLst/>
            <a:cxnLst/>
            <a:rect l="l" t="t" r="r" b="b"/>
            <a:pathLst>
              <a:path w="1035703" h="1035703">
                <a:moveTo>
                  <a:pt x="0" y="0"/>
                </a:moveTo>
                <a:lnTo>
                  <a:pt x="1035703" y="0"/>
                </a:lnTo>
                <a:lnTo>
                  <a:pt x="1035703" y="1035703"/>
                </a:lnTo>
                <a:lnTo>
                  <a:pt x="0" y="10357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PE"/>
          </a:p>
        </p:txBody>
      </p:sp>
      <p:sp>
        <p:nvSpPr>
          <p:cNvPr id="8" name="Freeform 8"/>
          <p:cNvSpPr/>
          <p:nvPr/>
        </p:nvSpPr>
        <p:spPr>
          <a:xfrm>
            <a:off x="1445659" y="6994590"/>
            <a:ext cx="1034710" cy="1034710"/>
          </a:xfrm>
          <a:custGeom>
            <a:avLst/>
            <a:gdLst/>
            <a:ahLst/>
            <a:cxnLst/>
            <a:rect l="l" t="t" r="r" b="b"/>
            <a:pathLst>
              <a:path w="1034710" h="1034710">
                <a:moveTo>
                  <a:pt x="0" y="0"/>
                </a:moveTo>
                <a:lnTo>
                  <a:pt x="1034710" y="0"/>
                </a:lnTo>
                <a:lnTo>
                  <a:pt x="1034710" y="1034710"/>
                </a:lnTo>
                <a:lnTo>
                  <a:pt x="0" y="10347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PE"/>
          </a:p>
        </p:txBody>
      </p:sp>
      <p:sp>
        <p:nvSpPr>
          <p:cNvPr id="9" name="Freeform 9"/>
          <p:cNvSpPr/>
          <p:nvPr/>
        </p:nvSpPr>
        <p:spPr>
          <a:xfrm>
            <a:off x="256818" y="234741"/>
            <a:ext cx="3861613" cy="1678514"/>
          </a:xfrm>
          <a:custGeom>
            <a:avLst/>
            <a:gdLst/>
            <a:ahLst/>
            <a:cxnLst/>
            <a:rect l="l" t="t" r="r" b="b"/>
            <a:pathLst>
              <a:path w="3861613" h="1678514">
                <a:moveTo>
                  <a:pt x="0" y="0"/>
                </a:moveTo>
                <a:lnTo>
                  <a:pt x="3861613" y="0"/>
                </a:lnTo>
                <a:lnTo>
                  <a:pt x="3861613" y="1678514"/>
                </a:lnTo>
                <a:lnTo>
                  <a:pt x="0" y="1678514"/>
                </a:lnTo>
                <a:lnTo>
                  <a:pt x="0" y="0"/>
                </a:lnTo>
                <a:close/>
              </a:path>
            </a:pathLst>
          </a:custGeom>
          <a:blipFill>
            <a:blip r:embed="rId7"/>
            <a:stretch>
              <a:fillRect/>
            </a:stretch>
          </a:blipFill>
        </p:spPr>
        <p:txBody>
          <a:bodyPr/>
          <a:lstStyle/>
          <a:p>
            <a:endParaRPr lang="es-P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70059" y="2592830"/>
            <a:ext cx="11927323" cy="1339215"/>
          </a:xfrm>
          <a:prstGeom prst="rect">
            <a:avLst/>
          </a:prstGeom>
        </p:spPr>
        <p:txBody>
          <a:bodyPr lIns="0" tIns="0" rIns="0" bIns="0" rtlCol="0" anchor="t">
            <a:spAutoFit/>
          </a:bodyPr>
          <a:lstStyle/>
          <a:p>
            <a:pPr algn="ctr">
              <a:lnSpc>
                <a:spcPts val="5459"/>
              </a:lnSpc>
              <a:spcBef>
                <a:spcPct val="0"/>
              </a:spcBef>
            </a:pPr>
            <a:r>
              <a:rPr lang="en-US" sz="3900" b="1">
                <a:solidFill>
                  <a:srgbClr val="737373"/>
                </a:solidFill>
                <a:latin typeface="Verdana Bold"/>
                <a:ea typeface="Verdana Bold"/>
                <a:cs typeface="Verdana Bold"/>
                <a:sym typeface="Verdana Bold"/>
              </a:rPr>
              <a:t>ANÁLISIS JURÍDICO DEL PRECEDENTE DE OBSERVANCIA OBLIGATORIA</a:t>
            </a:r>
          </a:p>
        </p:txBody>
      </p:sp>
      <p:sp>
        <p:nvSpPr>
          <p:cNvPr id="3" name="TextBox 3"/>
          <p:cNvSpPr txBox="1"/>
          <p:nvPr/>
        </p:nvSpPr>
        <p:spPr>
          <a:xfrm>
            <a:off x="3470059" y="4385216"/>
            <a:ext cx="11668724" cy="335280"/>
          </a:xfrm>
          <a:prstGeom prst="rect">
            <a:avLst/>
          </a:prstGeom>
        </p:spPr>
        <p:txBody>
          <a:bodyPr lIns="0" tIns="0" rIns="0" bIns="0" rtlCol="0" anchor="t">
            <a:spAutoFit/>
          </a:bodyPr>
          <a:lstStyle/>
          <a:p>
            <a:pPr algn="just">
              <a:lnSpc>
                <a:spcPts val="2640"/>
              </a:lnSpc>
            </a:pPr>
            <a:r>
              <a:rPr lang="en-US" sz="2400" b="1" dirty="0">
                <a:solidFill>
                  <a:srgbClr val="737373"/>
                </a:solidFill>
                <a:latin typeface="Verdana Bold"/>
                <a:ea typeface="Verdana Bold"/>
                <a:cs typeface="Verdana Bold"/>
                <a:sym typeface="Verdana Bold"/>
              </a:rPr>
              <a:t>RESOLUCIÓN N°0038-2026-SUNARP/PT DEL TRIBUNAL REGISTRAL</a:t>
            </a:r>
          </a:p>
        </p:txBody>
      </p:sp>
      <p:sp>
        <p:nvSpPr>
          <p:cNvPr id="4" name="TextBox 4"/>
          <p:cNvSpPr txBox="1"/>
          <p:nvPr/>
        </p:nvSpPr>
        <p:spPr>
          <a:xfrm>
            <a:off x="2802478" y="5434351"/>
            <a:ext cx="13890477" cy="1949252"/>
          </a:xfrm>
          <a:prstGeom prst="rect">
            <a:avLst/>
          </a:prstGeom>
        </p:spPr>
        <p:txBody>
          <a:bodyPr lIns="0" tIns="0" rIns="0" bIns="0" rtlCol="0" anchor="t">
            <a:spAutoFit/>
          </a:bodyPr>
          <a:lstStyle/>
          <a:p>
            <a:pPr algn="just">
              <a:lnSpc>
                <a:spcPts val="3817"/>
              </a:lnSpc>
            </a:pPr>
            <a:r>
              <a:rPr lang="es-PE" sz="3200" noProof="0" dirty="0">
                <a:solidFill>
                  <a:srgbClr val="737373"/>
                </a:solidFill>
                <a:latin typeface="Verdana"/>
                <a:ea typeface="Verdana"/>
                <a:cs typeface="Verdana"/>
                <a:sym typeface="Verdana"/>
              </a:rPr>
              <a:t>Por consiguiente, si se abre una partida únicamente para ceder el dominio útil (Enfiteusis) y se extingue, dicha partida deja de tener relevancia publicitaria, convirtiéndose en un asiento sin contenido jurídico. </a:t>
            </a:r>
          </a:p>
        </p:txBody>
      </p:sp>
      <p:sp>
        <p:nvSpPr>
          <p:cNvPr id="5" name="Freeform 5"/>
          <p:cNvSpPr/>
          <p:nvPr/>
        </p:nvSpPr>
        <p:spPr>
          <a:xfrm>
            <a:off x="0" y="9211147"/>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a:p>
        </p:txBody>
      </p:sp>
      <p:sp>
        <p:nvSpPr>
          <p:cNvPr id="6" name="Freeform 6"/>
          <p:cNvSpPr/>
          <p:nvPr/>
        </p:nvSpPr>
        <p:spPr>
          <a:xfrm>
            <a:off x="1295400" y="5753100"/>
            <a:ext cx="1034710" cy="1034710"/>
          </a:xfrm>
          <a:custGeom>
            <a:avLst/>
            <a:gdLst/>
            <a:ahLst/>
            <a:cxnLst/>
            <a:rect l="l" t="t" r="r" b="b"/>
            <a:pathLst>
              <a:path w="1034710" h="1034710">
                <a:moveTo>
                  <a:pt x="0" y="0"/>
                </a:moveTo>
                <a:lnTo>
                  <a:pt x="1034709" y="0"/>
                </a:lnTo>
                <a:lnTo>
                  <a:pt x="1034709" y="1034710"/>
                </a:lnTo>
                <a:lnTo>
                  <a:pt x="0" y="10347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PE"/>
          </a:p>
        </p:txBody>
      </p:sp>
      <p:sp>
        <p:nvSpPr>
          <p:cNvPr id="7" name="Freeform 7"/>
          <p:cNvSpPr/>
          <p:nvPr/>
        </p:nvSpPr>
        <p:spPr>
          <a:xfrm>
            <a:off x="256818" y="234741"/>
            <a:ext cx="3861613" cy="1678514"/>
          </a:xfrm>
          <a:custGeom>
            <a:avLst/>
            <a:gdLst/>
            <a:ahLst/>
            <a:cxnLst/>
            <a:rect l="l" t="t" r="r" b="b"/>
            <a:pathLst>
              <a:path w="3861613" h="1678514">
                <a:moveTo>
                  <a:pt x="0" y="0"/>
                </a:moveTo>
                <a:lnTo>
                  <a:pt x="3861613" y="0"/>
                </a:lnTo>
                <a:lnTo>
                  <a:pt x="3861613" y="1678514"/>
                </a:lnTo>
                <a:lnTo>
                  <a:pt x="0" y="1678514"/>
                </a:lnTo>
                <a:lnTo>
                  <a:pt x="0" y="0"/>
                </a:lnTo>
                <a:close/>
              </a:path>
            </a:pathLst>
          </a:custGeom>
          <a:blipFill>
            <a:blip r:embed="rId5"/>
            <a:stretch>
              <a:fillRect/>
            </a:stretch>
          </a:blipFill>
        </p:spPr>
        <p:txBody>
          <a:bodyPr/>
          <a:lstStyle/>
          <a:p>
            <a:endParaRPr lang="es-P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193067" y="2571773"/>
            <a:ext cx="13639800" cy="923330"/>
          </a:xfrm>
          <a:prstGeom prst="rect">
            <a:avLst/>
          </a:prstGeom>
        </p:spPr>
        <p:txBody>
          <a:bodyPr wrap="square" lIns="0" tIns="0" rIns="0" bIns="0" rtlCol="0" anchor="t">
            <a:spAutoFit/>
          </a:bodyPr>
          <a:lstStyle/>
          <a:p>
            <a:pPr algn="ctr">
              <a:lnSpc>
                <a:spcPts val="3630"/>
              </a:lnSpc>
            </a:pPr>
            <a:r>
              <a:rPr lang="es-MX" sz="3300" b="1" dirty="0">
                <a:solidFill>
                  <a:srgbClr val="737373"/>
                </a:solidFill>
                <a:latin typeface="Verdana Bold"/>
                <a:ea typeface="Verdana Bold"/>
                <a:cs typeface="Verdana Bold"/>
                <a:sym typeface="Verdana Bold"/>
              </a:rPr>
              <a:t>PUBLICIDAD REGISTRAL: </a:t>
            </a:r>
          </a:p>
          <a:p>
            <a:pPr algn="ctr">
              <a:lnSpc>
                <a:spcPts val="3630"/>
              </a:lnSpc>
            </a:pPr>
            <a:r>
              <a:rPr lang="es-MX" sz="3300" b="1" dirty="0">
                <a:solidFill>
                  <a:srgbClr val="737373"/>
                </a:solidFill>
                <a:latin typeface="Verdana Bold"/>
                <a:ea typeface="Verdana Bold"/>
                <a:cs typeface="Verdana Bold"/>
                <a:sym typeface="Verdana Bold"/>
              </a:rPr>
              <a:t>REFLEJO, NO CREACIÓN DEL DERECHO</a:t>
            </a:r>
            <a:endParaRPr lang="en-US" sz="3300" b="1" dirty="0">
              <a:solidFill>
                <a:srgbClr val="737373"/>
              </a:solidFill>
              <a:latin typeface="Verdana Bold"/>
              <a:ea typeface="Verdana Bold"/>
              <a:cs typeface="Verdana Bold"/>
              <a:sym typeface="Verdana Bold"/>
            </a:endParaRPr>
          </a:p>
        </p:txBody>
      </p:sp>
      <p:sp>
        <p:nvSpPr>
          <p:cNvPr id="3" name="TextBox 3"/>
          <p:cNvSpPr txBox="1"/>
          <p:nvPr/>
        </p:nvSpPr>
        <p:spPr>
          <a:xfrm>
            <a:off x="2187624" y="4153621"/>
            <a:ext cx="13851667" cy="3628814"/>
          </a:xfrm>
          <a:prstGeom prst="rect">
            <a:avLst/>
          </a:prstGeom>
        </p:spPr>
        <p:txBody>
          <a:bodyPr wrap="square" lIns="0" tIns="0" rIns="0" bIns="0" rtlCol="0" anchor="t">
            <a:spAutoFit/>
          </a:bodyPr>
          <a:lstStyle/>
          <a:p>
            <a:pPr algn="just">
              <a:lnSpc>
                <a:spcPts val="4069"/>
              </a:lnSpc>
            </a:pPr>
            <a:r>
              <a:rPr lang="es-MX" sz="3000" dirty="0">
                <a:solidFill>
                  <a:srgbClr val="737373"/>
                </a:solidFill>
                <a:latin typeface="Verdana"/>
                <a:ea typeface="Verdana"/>
                <a:cs typeface="Verdana"/>
                <a:sym typeface="Verdana"/>
              </a:rPr>
              <a:t>El Registro Público no crea derechos, los publicita como reflejo de una realidad jurídica previamente acreditada, garantizando que cada inscripción se sustente en documentos válidos y verificables; de este modo, la publicidad registral asegura la seguridad jurídica del tráfico inmobiliario, evitando que el Registro se convierta en fuente de derechos sin sustento, consolidando la confianza en que lo inscrito responde a la verdad jurídica y no a meras apariencias.</a:t>
            </a:r>
            <a:endParaRPr lang="en-US" sz="3699" dirty="0">
              <a:solidFill>
                <a:srgbClr val="737373"/>
              </a:solidFill>
              <a:latin typeface="Verdana"/>
              <a:ea typeface="Verdana"/>
              <a:cs typeface="Verdana"/>
              <a:sym typeface="Verdana"/>
            </a:endParaRPr>
          </a:p>
        </p:txBody>
      </p:sp>
      <p:sp>
        <p:nvSpPr>
          <p:cNvPr id="4" name="Freeform 4"/>
          <p:cNvSpPr/>
          <p:nvPr/>
        </p:nvSpPr>
        <p:spPr>
          <a:xfrm>
            <a:off x="0" y="9089261"/>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a:p>
        </p:txBody>
      </p:sp>
      <p:sp>
        <p:nvSpPr>
          <p:cNvPr id="5" name="Freeform 5"/>
          <p:cNvSpPr/>
          <p:nvPr/>
        </p:nvSpPr>
        <p:spPr>
          <a:xfrm>
            <a:off x="256818" y="234741"/>
            <a:ext cx="3861613" cy="1678514"/>
          </a:xfrm>
          <a:custGeom>
            <a:avLst/>
            <a:gdLst/>
            <a:ahLst/>
            <a:cxnLst/>
            <a:rect l="l" t="t" r="r" b="b"/>
            <a:pathLst>
              <a:path w="3861613" h="1678514">
                <a:moveTo>
                  <a:pt x="0" y="0"/>
                </a:moveTo>
                <a:lnTo>
                  <a:pt x="3861613" y="0"/>
                </a:lnTo>
                <a:lnTo>
                  <a:pt x="3861613" y="1678514"/>
                </a:lnTo>
                <a:lnTo>
                  <a:pt x="0" y="1678514"/>
                </a:lnTo>
                <a:lnTo>
                  <a:pt x="0" y="0"/>
                </a:lnTo>
                <a:close/>
              </a:path>
            </a:pathLst>
          </a:custGeom>
          <a:blipFill>
            <a:blip r:embed="rId3"/>
            <a:stretch>
              <a:fillRect/>
            </a:stretch>
          </a:blipFill>
        </p:spPr>
        <p:txBody>
          <a:bodyPr/>
          <a:lstStyle/>
          <a:p>
            <a:endParaRPr lang="es-P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89261"/>
            <a:ext cx="18288000" cy="819341"/>
          </a:xfrm>
          <a:custGeom>
            <a:avLst/>
            <a:gdLst/>
            <a:ahLst/>
            <a:cxnLst/>
            <a:rect l="l" t="t" r="r" b="b"/>
            <a:pathLst>
              <a:path w="18288000" h="819341">
                <a:moveTo>
                  <a:pt x="0" y="0"/>
                </a:moveTo>
                <a:lnTo>
                  <a:pt x="18288000" y="0"/>
                </a:lnTo>
                <a:lnTo>
                  <a:pt x="18288000" y="819341"/>
                </a:lnTo>
                <a:lnTo>
                  <a:pt x="0" y="819341"/>
                </a:lnTo>
                <a:lnTo>
                  <a:pt x="0" y="0"/>
                </a:lnTo>
                <a:close/>
              </a:path>
            </a:pathLst>
          </a:custGeom>
          <a:blipFill>
            <a:blip r:embed="rId2"/>
            <a:stretch>
              <a:fillRect t="-30911" b="-30911"/>
            </a:stretch>
          </a:blipFill>
        </p:spPr>
        <p:txBody>
          <a:bodyPr/>
          <a:lstStyle/>
          <a:p>
            <a:endParaRPr lang="es-PE" dirty="0"/>
          </a:p>
        </p:txBody>
      </p:sp>
      <p:sp>
        <p:nvSpPr>
          <p:cNvPr id="3" name="Freeform 3"/>
          <p:cNvSpPr/>
          <p:nvPr/>
        </p:nvSpPr>
        <p:spPr>
          <a:xfrm>
            <a:off x="6504533" y="973809"/>
            <a:ext cx="5278933" cy="2294576"/>
          </a:xfrm>
          <a:custGeom>
            <a:avLst/>
            <a:gdLst/>
            <a:ahLst/>
            <a:cxnLst/>
            <a:rect l="l" t="t" r="r" b="b"/>
            <a:pathLst>
              <a:path w="5278933" h="2294576">
                <a:moveTo>
                  <a:pt x="0" y="0"/>
                </a:moveTo>
                <a:lnTo>
                  <a:pt x="5278934" y="0"/>
                </a:lnTo>
                <a:lnTo>
                  <a:pt x="5278934" y="2294576"/>
                </a:lnTo>
                <a:lnTo>
                  <a:pt x="0" y="2294576"/>
                </a:lnTo>
                <a:lnTo>
                  <a:pt x="0" y="0"/>
                </a:lnTo>
                <a:close/>
              </a:path>
            </a:pathLst>
          </a:custGeom>
          <a:blipFill>
            <a:blip r:embed="rId3"/>
            <a:stretch>
              <a:fillRect/>
            </a:stretch>
          </a:blipFill>
        </p:spPr>
        <p:txBody>
          <a:bodyPr/>
          <a:lstStyle/>
          <a:p>
            <a:endParaRPr lang="es-PE"/>
          </a:p>
        </p:txBody>
      </p:sp>
      <p:sp>
        <p:nvSpPr>
          <p:cNvPr id="5" name="TextBox 5"/>
          <p:cNvSpPr txBox="1"/>
          <p:nvPr/>
        </p:nvSpPr>
        <p:spPr>
          <a:xfrm>
            <a:off x="5305102" y="4332358"/>
            <a:ext cx="7677797" cy="423193"/>
          </a:xfrm>
          <a:prstGeom prst="rect">
            <a:avLst/>
          </a:prstGeom>
        </p:spPr>
        <p:txBody>
          <a:bodyPr lIns="0" tIns="0" rIns="0" bIns="0" rtlCol="0" anchor="t">
            <a:spAutoFit/>
          </a:bodyPr>
          <a:lstStyle/>
          <a:p>
            <a:pPr algn="just">
              <a:lnSpc>
                <a:spcPts val="3300"/>
              </a:lnSpc>
            </a:pPr>
            <a:r>
              <a:rPr lang="en-US" sz="3000" b="1" dirty="0" err="1">
                <a:solidFill>
                  <a:srgbClr val="5B315E"/>
                </a:solidFill>
                <a:latin typeface="Verdana Bold"/>
                <a:ea typeface="Verdana Bold"/>
                <a:cs typeface="Verdana Bold"/>
                <a:sym typeface="Verdana Bold"/>
              </a:rPr>
              <a:t>estudiogsr@garasilroabogados.com</a:t>
            </a:r>
            <a:endParaRPr lang="en-US" sz="3000" b="1" dirty="0">
              <a:solidFill>
                <a:srgbClr val="5B315E"/>
              </a:solidFill>
              <a:latin typeface="Verdana Bold"/>
              <a:ea typeface="Verdana Bold"/>
              <a:cs typeface="Verdana Bold"/>
              <a:sym typeface="Verdana Bold"/>
            </a:endParaRPr>
          </a:p>
        </p:txBody>
      </p:sp>
      <p:sp>
        <p:nvSpPr>
          <p:cNvPr id="6" name="TextBox 6"/>
          <p:cNvSpPr txBox="1"/>
          <p:nvPr/>
        </p:nvSpPr>
        <p:spPr>
          <a:xfrm>
            <a:off x="5486400" y="7775765"/>
            <a:ext cx="7267898" cy="499047"/>
          </a:xfrm>
          <a:prstGeom prst="rect">
            <a:avLst/>
          </a:prstGeom>
        </p:spPr>
        <p:txBody>
          <a:bodyPr wrap="square" lIns="0" tIns="0" rIns="0" bIns="0" rtlCol="0" anchor="t">
            <a:spAutoFit/>
          </a:bodyPr>
          <a:lstStyle/>
          <a:p>
            <a:pPr>
              <a:lnSpc>
                <a:spcPts val="4200"/>
              </a:lnSpc>
              <a:spcBef>
                <a:spcPct val="0"/>
              </a:spcBef>
            </a:pPr>
            <a:r>
              <a:rPr lang="en-US" sz="3000" b="1" dirty="0">
                <a:solidFill>
                  <a:srgbClr val="5B315E"/>
                </a:solidFill>
                <a:latin typeface="Montserrat Bold"/>
                <a:ea typeface="Montserrat Bold"/>
                <a:cs typeface="Montserrat Bold"/>
                <a:sym typeface="Montserrat Bold"/>
              </a:rPr>
              <a:t>https://garasilroabogados.com/</a:t>
            </a:r>
          </a:p>
        </p:txBody>
      </p:sp>
      <p:sp>
        <p:nvSpPr>
          <p:cNvPr id="8" name="Freeform 8"/>
          <p:cNvSpPr/>
          <p:nvPr/>
        </p:nvSpPr>
        <p:spPr>
          <a:xfrm>
            <a:off x="4232081" y="4253521"/>
            <a:ext cx="780920" cy="787038"/>
          </a:xfrm>
          <a:custGeom>
            <a:avLst/>
            <a:gdLst/>
            <a:ahLst/>
            <a:cxnLst/>
            <a:rect l="l" t="t" r="r" b="b"/>
            <a:pathLst>
              <a:path w="780920" h="787038">
                <a:moveTo>
                  <a:pt x="0" y="0"/>
                </a:moveTo>
                <a:lnTo>
                  <a:pt x="780920" y="0"/>
                </a:lnTo>
                <a:lnTo>
                  <a:pt x="780920" y="787038"/>
                </a:lnTo>
                <a:lnTo>
                  <a:pt x="0" y="787038"/>
                </a:lnTo>
                <a:lnTo>
                  <a:pt x="0" y="0"/>
                </a:lnTo>
                <a:close/>
              </a:path>
            </a:pathLst>
          </a:custGeom>
          <a:blipFill>
            <a:blip r:embed="rId4"/>
            <a:stretch>
              <a:fillRect l="-391" r="-391"/>
            </a:stretch>
          </a:blipFill>
        </p:spPr>
        <p:txBody>
          <a:bodyPr/>
          <a:lstStyle/>
          <a:p>
            <a:endParaRPr lang="es-PE"/>
          </a:p>
        </p:txBody>
      </p:sp>
      <p:sp>
        <p:nvSpPr>
          <p:cNvPr id="10" name="Freeform 10"/>
          <p:cNvSpPr/>
          <p:nvPr/>
        </p:nvSpPr>
        <p:spPr>
          <a:xfrm>
            <a:off x="4204019" y="6620019"/>
            <a:ext cx="812892" cy="819341"/>
          </a:xfrm>
          <a:custGeom>
            <a:avLst/>
            <a:gdLst/>
            <a:ahLst/>
            <a:cxnLst/>
            <a:rect l="l" t="t" r="r" b="b"/>
            <a:pathLst>
              <a:path w="755275" h="755275">
                <a:moveTo>
                  <a:pt x="0" y="0"/>
                </a:moveTo>
                <a:lnTo>
                  <a:pt x="755275" y="0"/>
                </a:lnTo>
                <a:lnTo>
                  <a:pt x="755275" y="755275"/>
                </a:lnTo>
                <a:lnTo>
                  <a:pt x="0" y="7552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PE"/>
          </a:p>
        </p:txBody>
      </p:sp>
      <p:sp>
        <p:nvSpPr>
          <p:cNvPr id="11" name="AutoShape 4">
            <a:extLst>
              <a:ext uri="{FF2B5EF4-FFF2-40B4-BE49-F238E27FC236}">
                <a16:creationId xmlns:a16="http://schemas.microsoft.com/office/drawing/2014/main" id="{B7B1066D-FB9F-0504-1787-91F76D9AC8B6}"/>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PE"/>
          </a:p>
        </p:txBody>
      </p:sp>
      <p:pic>
        <p:nvPicPr>
          <p:cNvPr id="1030" name="Picture 6" descr="vector logo de linkedin, símbolo de linkedin, vector libre ...">
            <a:extLst>
              <a:ext uri="{FF2B5EF4-FFF2-40B4-BE49-F238E27FC236}">
                <a16:creationId xmlns:a16="http://schemas.microsoft.com/office/drawing/2014/main" id="{B23FA528-814F-92BA-28E8-B147E7CC06F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535" t="9003" r="14915"/>
          <a:stretch>
            <a:fillRect/>
          </a:stretch>
        </p:blipFill>
        <p:spPr bwMode="auto">
          <a:xfrm>
            <a:off x="4097240" y="5279816"/>
            <a:ext cx="1024956" cy="103203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cono Internet Vectores, Iconos, Gráficos y Fondos para Descargar Gratis">
            <a:extLst>
              <a:ext uri="{FF2B5EF4-FFF2-40B4-BE49-F238E27FC236}">
                <a16:creationId xmlns:a16="http://schemas.microsoft.com/office/drawing/2014/main" id="{2A9185D6-FF4B-635F-F946-942D50157442}"/>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429" t="9915" r="13429" b="15654"/>
          <a:stretch>
            <a:fillRect/>
          </a:stretch>
        </p:blipFill>
        <p:spPr bwMode="auto">
          <a:xfrm>
            <a:off x="4204019" y="7604676"/>
            <a:ext cx="896406" cy="91219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7">
            <a:extLst>
              <a:ext uri="{FF2B5EF4-FFF2-40B4-BE49-F238E27FC236}">
                <a16:creationId xmlns:a16="http://schemas.microsoft.com/office/drawing/2014/main" id="{CF68E5D4-B5F1-5295-8F51-79D2E052C23D}"/>
              </a:ext>
            </a:extLst>
          </p:cNvPr>
          <p:cNvSpPr txBox="1"/>
          <p:nvPr/>
        </p:nvSpPr>
        <p:spPr>
          <a:xfrm>
            <a:off x="5486400" y="6644442"/>
            <a:ext cx="6297066" cy="499047"/>
          </a:xfrm>
          <a:prstGeom prst="rect">
            <a:avLst/>
          </a:prstGeom>
        </p:spPr>
        <p:txBody>
          <a:bodyPr wrap="square" lIns="0" tIns="0" rIns="0" bIns="0" rtlCol="0" anchor="t">
            <a:spAutoFit/>
          </a:bodyPr>
          <a:lstStyle/>
          <a:p>
            <a:pPr>
              <a:lnSpc>
                <a:spcPts val="4200"/>
              </a:lnSpc>
              <a:spcBef>
                <a:spcPct val="0"/>
              </a:spcBef>
            </a:pPr>
            <a:r>
              <a:rPr lang="en-US" sz="3000" b="1" dirty="0">
                <a:solidFill>
                  <a:srgbClr val="5B315E"/>
                </a:solidFill>
                <a:latin typeface="Montserrat Bold"/>
                <a:ea typeface="Montserrat Bold"/>
                <a:cs typeface="Montserrat Bold"/>
                <a:sym typeface="Montserrat Bold"/>
              </a:rPr>
              <a:t>@estudiogarazatuasilvarojas</a:t>
            </a:r>
          </a:p>
        </p:txBody>
      </p:sp>
      <p:sp>
        <p:nvSpPr>
          <p:cNvPr id="17" name="TextBox 6">
            <a:extLst>
              <a:ext uri="{FF2B5EF4-FFF2-40B4-BE49-F238E27FC236}">
                <a16:creationId xmlns:a16="http://schemas.microsoft.com/office/drawing/2014/main" id="{B932F4FC-7050-4E15-CD16-92DA12C65E3C}"/>
              </a:ext>
            </a:extLst>
          </p:cNvPr>
          <p:cNvSpPr txBox="1"/>
          <p:nvPr/>
        </p:nvSpPr>
        <p:spPr>
          <a:xfrm>
            <a:off x="5305102" y="5570000"/>
            <a:ext cx="9232769" cy="499047"/>
          </a:xfrm>
          <a:prstGeom prst="rect">
            <a:avLst/>
          </a:prstGeom>
        </p:spPr>
        <p:txBody>
          <a:bodyPr wrap="square" lIns="0" tIns="0" rIns="0" bIns="0" rtlCol="0" anchor="t">
            <a:spAutoFit/>
          </a:bodyPr>
          <a:lstStyle/>
          <a:p>
            <a:pPr>
              <a:lnSpc>
                <a:spcPts val="4200"/>
              </a:lnSpc>
              <a:spcBef>
                <a:spcPct val="0"/>
              </a:spcBef>
            </a:pPr>
            <a:r>
              <a:rPr lang="en-US" sz="3000" b="1" dirty="0">
                <a:solidFill>
                  <a:srgbClr val="5B315E"/>
                </a:solidFill>
                <a:latin typeface="Montserrat Bold"/>
                <a:ea typeface="Montserrat Bold"/>
                <a:cs typeface="Montserrat Bold"/>
                <a:sym typeface="Montserrat Bold"/>
              </a:rPr>
              <a:t>Estudio </a:t>
            </a:r>
            <a:r>
              <a:rPr lang="en-US" sz="3000" b="1" dirty="0" err="1">
                <a:solidFill>
                  <a:srgbClr val="5B315E"/>
                </a:solidFill>
                <a:latin typeface="Montserrat Bold"/>
                <a:ea typeface="Montserrat Bold"/>
                <a:cs typeface="Montserrat Bold"/>
                <a:sym typeface="Montserrat Bold"/>
              </a:rPr>
              <a:t>Garazatua</a:t>
            </a:r>
            <a:r>
              <a:rPr lang="en-US" sz="3000" b="1" dirty="0">
                <a:solidFill>
                  <a:srgbClr val="5B315E"/>
                </a:solidFill>
                <a:latin typeface="Montserrat Bold"/>
                <a:ea typeface="Montserrat Bold"/>
                <a:cs typeface="Montserrat Bold"/>
                <a:sym typeface="Montserrat Bold"/>
              </a:rPr>
              <a:t>, Silva &amp; Rojas Abogados.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948</Words>
  <Application>Microsoft Office PowerPoint</Application>
  <PresentationFormat>Personalizado</PresentationFormat>
  <Paragraphs>63</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Arial</vt:lpstr>
      <vt:lpstr>Calibri</vt:lpstr>
      <vt:lpstr>Verdana</vt:lpstr>
      <vt:lpstr>Verdana Bold</vt:lpstr>
      <vt:lpstr>Montserrat 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PRECEDENTE DE ENFITEUSIS</dc:title>
  <dc:creator>Liliana Rojas</dc:creator>
  <cp:lastModifiedBy>Liliana Rojas</cp:lastModifiedBy>
  <cp:revision>8</cp:revision>
  <dcterms:created xsi:type="dcterms:W3CDTF">2006-08-16T00:00:00Z</dcterms:created>
  <dcterms:modified xsi:type="dcterms:W3CDTF">2026-03-26T16:34:29Z</dcterms:modified>
  <dc:identifier>DAGs5U-3sYo</dc:identifier>
</cp:coreProperties>
</file>